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pdf" ContentType="image/pd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notesMasterIdLst>
    <p:notesMasterId r:id="rId2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df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e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df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2B18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692640" y="-1463040"/>
            <a:ext cx="4114800" cy="4114800"/>
          </a:xfrm>
          <a:prstGeom prst="ellipse">
            <a:avLst/>
          </a:prstGeom>
          <a:solidFill>
            <a:srgbClr val="6E2117">
              <a:alpha val="60000"/>
            </a:srgbClr>
          </a:solidFill>
          <a:ln/>
        </p:spPr>
      </p:sp>
      <p:sp>
        <p:nvSpPr>
          <p:cNvPr id="3" name="Shape 1"/>
          <p:cNvSpPr/>
          <p:nvPr/>
        </p:nvSpPr>
        <p:spPr>
          <a:xfrm>
            <a:off x="-1280160" y="4754880"/>
            <a:ext cx="3291840" cy="3291840"/>
          </a:xfrm>
          <a:prstGeom prst="ellipse">
            <a:avLst/>
          </a:prstGeom>
          <a:solidFill>
            <a:srgbClr val="1F4E5F">
              <a:alpha val="45000"/>
            </a:srgbClr>
          </a:solidFill>
          <a:ln/>
        </p:spPr>
      </p:sp>
      <p:sp>
        <p:nvSpPr>
          <p:cNvPr id="4" name="Text 2"/>
          <p:cNvSpPr/>
          <p:nvPr/>
        </p:nvSpPr>
        <p:spPr>
          <a:xfrm>
            <a:off x="822960" y="1463040"/>
            <a:ext cx="9144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spc="300" kern="0" dirty="0">
                <a:solidFill>
                  <a:srgbClr val="D9A44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CUADERNILLO DE VIAJE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777240" y="1874520"/>
            <a:ext cx="10515600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54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Sevilla 2026</a:t>
            </a:r>
            <a:endParaRPr lang="en-US" sz="5400" dirty="0"/>
          </a:p>
        </p:txBody>
      </p:sp>
      <p:sp>
        <p:nvSpPr>
          <p:cNvPr id="6" name="Text 4"/>
          <p:cNvSpPr/>
          <p:nvPr/>
        </p:nvSpPr>
        <p:spPr>
          <a:xfrm>
            <a:off x="822960" y="3017520"/>
            <a:ext cx="96012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i="1" dirty="0">
                <a:solidFill>
                  <a:srgbClr val="E8D9C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Sevilla y Andalucia</a:t>
            </a:r>
            <a:endParaRPr lang="en-US" sz="2000" dirty="0"/>
          </a:p>
        </p:txBody>
      </p:sp>
      <p:sp>
        <p:nvSpPr>
          <p:cNvPr id="7" name="Shape 5"/>
          <p:cNvSpPr/>
          <p:nvPr/>
        </p:nvSpPr>
        <p:spPr>
          <a:xfrm>
            <a:off x="822960" y="3794760"/>
            <a:ext cx="3200400" cy="0"/>
          </a:xfrm>
          <a:prstGeom prst="line">
            <a:avLst/>
          </a:prstGeom>
          <a:noFill/>
          <a:ln w="19050">
            <a:solidFill>
              <a:srgbClr val="D9A441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822960" y="4023360"/>
            <a:ext cx="822960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 Sep 2026 — 3 Oct 2026</a:t>
            </a:r>
            <a:endParaRPr lang="en-US" sz="1500" dirty="0"/>
          </a:p>
          <a:p>
            <a:pPr indent="0" marL="0">
              <a:lnSpc>
                <a:spcPct val="13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Luis Limon y esposa</a:t>
            </a:r>
            <a:endParaRPr lang="en-US" sz="1500" dirty="0"/>
          </a:p>
          <a:p>
            <a:pPr indent="0" marL="0">
              <a:lnSpc>
                <a:spcPct val="13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Confirmacion #FVSUZV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9171432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Portada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457200" y="6473952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Sevilla 2026 · #FVSUZV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9144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5  ·  Jueves 24 Sep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658368"/>
            <a:ext cx="69494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B242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Sevilla — Dia de Remanso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48640" y="169164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5" name="Text 3"/>
          <p:cNvSpPr/>
          <p:nvPr/>
        </p:nvSpPr>
        <p:spPr>
          <a:xfrm>
            <a:off x="548640" y="169164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☕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051560" y="163677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Desayuno tardio en El Comercio (c/ Lineros)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548640" y="256032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256032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🏰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051560" y="250545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Palacio de las Duenas (~8€), menos turistas que el Alcazar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548640" y="342900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11" name="Text 9"/>
          <p:cNvSpPr/>
          <p:nvPr/>
        </p:nvSpPr>
        <p:spPr>
          <a:xfrm>
            <a:off x="548640" y="342900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🧀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051560" y="337413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Almuerzo en Mercado de la Lonja del Barranco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548640" y="429768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14" name="Text 12"/>
          <p:cNvSpPr/>
          <p:nvPr/>
        </p:nvSpPr>
        <p:spPr>
          <a:xfrm>
            <a:off x="548640" y="429768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🛁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051560" y="424281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Banos Arabes Aire de Sevilla — reservar con anticipacion</a:t>
            </a:r>
            <a:endParaRPr lang="en-US" sz="1250" dirty="0"/>
          </a:p>
        </p:txBody>
      </p:sp>
      <p:sp>
        <p:nvSpPr>
          <p:cNvPr id="16" name="Shape 14"/>
          <p:cNvSpPr/>
          <p:nvPr/>
        </p:nvSpPr>
        <p:spPr>
          <a:xfrm>
            <a:off x="548640" y="5212080"/>
            <a:ext cx="6675120" cy="457200"/>
          </a:xfrm>
          <a:prstGeom prst="roundRect">
            <a:avLst>
              <a:gd name="adj" fmla="val 12000"/>
            </a:avLst>
          </a:prstGeom>
          <a:solidFill>
            <a:srgbClr val="F7F3EC"/>
          </a:solidFill>
          <a:ln/>
        </p:spPr>
      </p:sp>
      <p:sp>
        <p:nvSpPr>
          <p:cNvPr id="17" name="Text 15"/>
          <p:cNvSpPr/>
          <p:nvPr/>
        </p:nvSpPr>
        <p:spPr>
          <a:xfrm>
            <a:off x="777240" y="5212080"/>
            <a:ext cx="6309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🏨 Hospedaje: </a:t>
            </a:r>
            <a:pPr indent="0" marL="0">
              <a:buNone/>
            </a:pPr>
            <a:r>
              <a:rPr lang="en-US" sz="12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Hotel Becquer, Sevilla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7452360" y="1691640"/>
            <a:ext cx="4206240" cy="3977640"/>
          </a:xfrm>
          <a:prstGeom prst="roundRect">
            <a:avLst>
              <a:gd name="adj" fmla="val 1839"/>
            </a:avLst>
          </a:prstGeom>
          <a:solidFill>
            <a:srgbClr val="E8EEF0"/>
          </a:solidFill>
          <a:ln w="15875">
            <a:solidFill>
              <a:srgbClr val="1F4E5F"/>
            </a:solidFill>
            <a:prstDash val="dash"/>
          </a:ln>
        </p:spPr>
      </p:sp>
      <p:sp>
        <p:nvSpPr>
          <p:cNvPr id="19" name="Shape 17"/>
          <p:cNvSpPr/>
          <p:nvPr/>
        </p:nvSpPr>
        <p:spPr>
          <a:xfrm>
            <a:off x="9326880" y="3177540"/>
            <a:ext cx="457200" cy="457200"/>
          </a:xfrm>
          <a:prstGeom prst="ellipse">
            <a:avLst/>
          </a:prstGeom>
          <a:solidFill>
            <a:srgbClr val="1F4E5F"/>
          </a:solidFill>
          <a:ln/>
        </p:spPr>
      </p:sp>
      <p:sp>
        <p:nvSpPr>
          <p:cNvPr id="20" name="Text 18"/>
          <p:cNvSpPr/>
          <p:nvPr/>
        </p:nvSpPr>
        <p:spPr>
          <a:xfrm>
            <a:off x="9326880" y="317754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📷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7818120" y="3726180"/>
            <a:ext cx="3474720" cy="1760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50" i="1" dirty="0">
                <a:solidFill>
                  <a:srgbClr val="1F4E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Fotos y reservacion de este dia</a:t>
            </a:r>
            <a:endParaRPr lang="en-US" sz="1150" dirty="0"/>
          </a:p>
        </p:txBody>
      </p:sp>
      <p:sp>
        <p:nvSpPr>
          <p:cNvPr id="22" name="Text 20"/>
          <p:cNvSpPr/>
          <p:nvPr/>
        </p:nvSpPr>
        <p:spPr>
          <a:xfrm>
            <a:off x="9171432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5 / 14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457200" y="6473952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Sevilla 2026 · #FVSUZV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9144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6  ·  Viernes 25 Sep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658368"/>
            <a:ext cx="69494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B242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Excursion a Cordoba + Corrida en Sevilla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48640" y="169164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5" name="Text 3"/>
          <p:cNvSpPr/>
          <p:nvPr/>
        </p:nvSpPr>
        <p:spPr>
          <a:xfrm>
            <a:off x="548640" y="169164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🚄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051560" y="163677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AVE Sevilla → Cordoba (9:00-9:30am); Mezquita-Catedral (13€)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548640" y="256032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256032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🌸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051560" y="250545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Juderia de Cordoba, Calleja de las Flores; almuerzo en Taberna Salinas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548640" y="342900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11" name="Text 9"/>
          <p:cNvSpPr/>
          <p:nvPr/>
        </p:nvSpPr>
        <p:spPr>
          <a:xfrm>
            <a:off x="548640" y="342900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🏰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051560" y="337413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Alcazar de los Reyes Cristianos (4.50€); AVE de regreso ~16:00h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548640" y="429768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14" name="Text 12"/>
          <p:cNvSpPr/>
          <p:nvPr/>
        </p:nvSpPr>
        <p:spPr>
          <a:xfrm>
            <a:off x="548640" y="429768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🐂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051560" y="424281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Corrida de toros — Feria de San Miguel, Real Maestranza, 18:00h</a:t>
            </a:r>
            <a:endParaRPr lang="en-US" sz="1250" dirty="0"/>
          </a:p>
        </p:txBody>
      </p:sp>
      <p:sp>
        <p:nvSpPr>
          <p:cNvPr id="16" name="Shape 14"/>
          <p:cNvSpPr/>
          <p:nvPr/>
        </p:nvSpPr>
        <p:spPr>
          <a:xfrm>
            <a:off x="548640" y="5166360"/>
            <a:ext cx="384048" cy="384048"/>
          </a:xfrm>
          <a:prstGeom prst="ellipse">
            <a:avLst/>
          </a:prstGeom>
          <a:solidFill>
            <a:srgbClr val="D9A441"/>
          </a:solidFill>
          <a:ln/>
        </p:spPr>
      </p:sp>
      <p:sp>
        <p:nvSpPr>
          <p:cNvPr id="17" name="Text 15"/>
          <p:cNvSpPr/>
          <p:nvPr/>
        </p:nvSpPr>
        <p:spPr>
          <a:xfrm>
            <a:off x="548640" y="516636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•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051560" y="511149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Llegarda al hotel Jerez  (1)  (reserva pendiente)</a:t>
            </a:r>
            <a:endParaRPr lang="en-US" sz="1250" dirty="0"/>
          </a:p>
        </p:txBody>
      </p:sp>
      <p:sp>
        <p:nvSpPr>
          <p:cNvPr id="19" name="Shape 17"/>
          <p:cNvSpPr/>
          <p:nvPr/>
        </p:nvSpPr>
        <p:spPr>
          <a:xfrm>
            <a:off x="548640" y="6080760"/>
            <a:ext cx="6675120" cy="457200"/>
          </a:xfrm>
          <a:prstGeom prst="roundRect">
            <a:avLst>
              <a:gd name="adj" fmla="val 12000"/>
            </a:avLst>
          </a:prstGeom>
          <a:solidFill>
            <a:srgbClr val="F7F3EC"/>
          </a:solidFill>
          <a:ln/>
        </p:spPr>
      </p:sp>
      <p:sp>
        <p:nvSpPr>
          <p:cNvPr id="20" name="Text 18"/>
          <p:cNvSpPr/>
          <p:nvPr/>
        </p:nvSpPr>
        <p:spPr>
          <a:xfrm>
            <a:off x="777240" y="6080760"/>
            <a:ext cx="6309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🏨 Hospedaje: </a:t>
            </a:r>
            <a:pPr indent="0" marL="0">
              <a:buNone/>
            </a:pPr>
            <a:r>
              <a:rPr lang="en-US" sz="12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Hotel Becquer, Sevilla (regresan a dormir)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7452360" y="1691640"/>
            <a:ext cx="4206240" cy="4846320"/>
          </a:xfrm>
          <a:prstGeom prst="roundRect">
            <a:avLst>
              <a:gd name="adj" fmla="val 1304"/>
            </a:avLst>
          </a:prstGeom>
          <a:solidFill>
            <a:srgbClr val="FFFFFF"/>
          </a:solidFill>
          <a:ln w="12700">
            <a:solidFill>
              <a:srgbClr val="DDD3C7"/>
            </a:solidFill>
            <a:prstDash val="solid"/>
          </a:ln>
        </p:spPr>
      </p:sp>
      <p:pic>
        <p:nvPicPr>
          <p:cNvPr id="22" name="Image 0" descr="/home/u142919624/domains/trip.migram.com.mx/nodejs/uploads/713767e4-1525-40fb-a41c-173b6ffc5cec/1783126015636_ayvfkd_ITC_Jerez_by_Soho_Boutique___Web_Oficial___C_diz.pdf">    </p:cNvPr>
          <p:cNvPicPr>
            <a:picLocks noChangeAspect="1"/>
          </p:cNvPicPr>
          <p:nvPr/>
        </p:nvPicPr>
        <p:blipFill>
          <a:blip r:embed="rId1"/>
          <a:srcRect l="0" r="0" t="-7955" b="-7955"/>
          <a:stretch/>
        </p:blipFill>
        <p:spPr>
          <a:xfrm>
            <a:off x="7543800" y="1783080"/>
            <a:ext cx="4023360" cy="4663440"/>
          </a:xfrm>
          <a:prstGeom prst="rect">
            <a:avLst/>
          </a:prstGeom>
        </p:spPr>
      </p:pic>
      <p:sp>
        <p:nvSpPr>
          <p:cNvPr id="23" name="Text 20"/>
          <p:cNvSpPr/>
          <p:nvPr/>
        </p:nvSpPr>
        <p:spPr>
          <a:xfrm>
            <a:off x="9171432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6 / 14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457200" y="6473952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Sevilla 2026 · #FVSUZV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9144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7  ·  Sabado 26 Sep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658368"/>
            <a:ext cx="69494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B242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Jerez de la Frontera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48640" y="169164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5" name="Text 3"/>
          <p:cNvSpPr/>
          <p:nvPr/>
        </p:nvSpPr>
        <p:spPr>
          <a:xfrm>
            <a:off x="548640" y="169164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🚗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051560" y="163677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Recogen auto en Sevilla Santa Justa; A-4 a Jerez (~1h)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548640" y="256032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256032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🍷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051560" y="250545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Bodega Tio Pepe / Gonzalez Byass — tour + cata (18-22€/pers)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548640" y="342900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11" name="Text 9"/>
          <p:cNvSpPr/>
          <p:nvPr/>
        </p:nvSpPr>
        <p:spPr>
          <a:xfrm>
            <a:off x="548640" y="342900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🐎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051560" y="337413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 Escuela Andaluza del Arte Ecuestre; Barrio de Santiago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548640" y="429768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14" name="Text 12"/>
          <p:cNvSpPr/>
          <p:nvPr/>
        </p:nvSpPr>
        <p:spPr>
          <a:xfrm>
            <a:off x="548640" y="429768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🍽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051560" y="424281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Cena: La Carbona — mariscos y carnes en bodega del s. XIX</a:t>
            </a:r>
            <a:endParaRPr lang="en-US" sz="1250" dirty="0"/>
          </a:p>
        </p:txBody>
      </p:sp>
      <p:sp>
        <p:nvSpPr>
          <p:cNvPr id="16" name="Shape 14"/>
          <p:cNvSpPr/>
          <p:nvPr/>
        </p:nvSpPr>
        <p:spPr>
          <a:xfrm>
            <a:off x="548640" y="5212080"/>
            <a:ext cx="6675120" cy="457200"/>
          </a:xfrm>
          <a:prstGeom prst="roundRect">
            <a:avLst>
              <a:gd name="adj" fmla="val 12000"/>
            </a:avLst>
          </a:prstGeom>
          <a:solidFill>
            <a:srgbClr val="F7F3EC"/>
          </a:solidFill>
          <a:ln/>
        </p:spPr>
      </p:sp>
      <p:sp>
        <p:nvSpPr>
          <p:cNvPr id="17" name="Text 15"/>
          <p:cNvSpPr/>
          <p:nvPr/>
        </p:nvSpPr>
        <p:spPr>
          <a:xfrm>
            <a:off x="777240" y="5212080"/>
            <a:ext cx="6309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🏨 Hospedaje: </a:t>
            </a:r>
            <a:pPr indent="0" marL="0">
              <a:buNone/>
            </a:pPr>
            <a:r>
              <a:rPr lang="en-US" sz="12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Hotel Casa Grande, Jerez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7452360" y="1691640"/>
            <a:ext cx="4206240" cy="3977640"/>
          </a:xfrm>
          <a:prstGeom prst="roundRect">
            <a:avLst>
              <a:gd name="adj" fmla="val 1839"/>
            </a:avLst>
          </a:prstGeom>
          <a:solidFill>
            <a:srgbClr val="E8EEF0"/>
          </a:solidFill>
          <a:ln w="15875">
            <a:solidFill>
              <a:srgbClr val="1F4E5F"/>
            </a:solidFill>
            <a:prstDash val="dash"/>
          </a:ln>
        </p:spPr>
      </p:sp>
      <p:sp>
        <p:nvSpPr>
          <p:cNvPr id="19" name="Shape 17"/>
          <p:cNvSpPr/>
          <p:nvPr/>
        </p:nvSpPr>
        <p:spPr>
          <a:xfrm>
            <a:off x="9326880" y="3177540"/>
            <a:ext cx="457200" cy="457200"/>
          </a:xfrm>
          <a:prstGeom prst="ellipse">
            <a:avLst/>
          </a:prstGeom>
          <a:solidFill>
            <a:srgbClr val="1F4E5F"/>
          </a:solidFill>
          <a:ln/>
        </p:spPr>
      </p:sp>
      <p:sp>
        <p:nvSpPr>
          <p:cNvPr id="20" name="Text 18"/>
          <p:cNvSpPr/>
          <p:nvPr/>
        </p:nvSpPr>
        <p:spPr>
          <a:xfrm>
            <a:off x="9326880" y="317754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📷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7818120" y="3726180"/>
            <a:ext cx="3474720" cy="1760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50" i="1" dirty="0">
                <a:solidFill>
                  <a:srgbClr val="1F4E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Fotos y reservacion de este dia</a:t>
            </a:r>
            <a:endParaRPr lang="en-US" sz="1150" dirty="0"/>
          </a:p>
        </p:txBody>
      </p:sp>
      <p:sp>
        <p:nvSpPr>
          <p:cNvPr id="22" name="Text 20"/>
          <p:cNvSpPr/>
          <p:nvPr/>
        </p:nvSpPr>
        <p:spPr>
          <a:xfrm>
            <a:off x="9171432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7 / 14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457200" y="6473952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Sevilla 2026 · #FVSUZV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9144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8  ·  Domingo 27 Sep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658368"/>
            <a:ext cx="69494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B242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Sanlucar de Barrameda + Cadiz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48640" y="169164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5" name="Text 3"/>
          <p:cNvSpPr/>
          <p:nvPr/>
        </p:nvSpPr>
        <p:spPr>
          <a:xfrm>
            <a:off x="548640" y="169164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🍷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051560" y="163677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Bodegas Barbadillo (10€); mercado de abastos, langostinos de Sanlucar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548640" y="256032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256032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🚗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051560" y="250545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Drive a Cadiz (55 min); mercado central y almuerzo en El Faro de Cadiz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548640" y="342900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11" name="Text 9"/>
          <p:cNvSpPr/>
          <p:nvPr/>
        </p:nvSpPr>
        <p:spPr>
          <a:xfrm>
            <a:off x="548640" y="342900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⛪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051560" y="337413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Catedral de Cadiz (6€); Playa de La Caleta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548640" y="429768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14" name="Text 12"/>
          <p:cNvSpPr/>
          <p:nvPr/>
        </p:nvSpPr>
        <p:spPr>
          <a:xfrm>
            <a:off x="548640" y="429768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🦐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051560" y="424281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Cena en Sanlucar: Casa Bigote — langostinos a la plancha</a:t>
            </a:r>
            <a:endParaRPr lang="en-US" sz="1250" dirty="0"/>
          </a:p>
        </p:txBody>
      </p:sp>
      <p:sp>
        <p:nvSpPr>
          <p:cNvPr id="16" name="Shape 14"/>
          <p:cNvSpPr/>
          <p:nvPr/>
        </p:nvSpPr>
        <p:spPr>
          <a:xfrm>
            <a:off x="548640" y="5212080"/>
            <a:ext cx="6675120" cy="457200"/>
          </a:xfrm>
          <a:prstGeom prst="roundRect">
            <a:avLst>
              <a:gd name="adj" fmla="val 12000"/>
            </a:avLst>
          </a:prstGeom>
          <a:solidFill>
            <a:srgbClr val="F7F3EC"/>
          </a:solidFill>
          <a:ln/>
        </p:spPr>
      </p:sp>
      <p:sp>
        <p:nvSpPr>
          <p:cNvPr id="17" name="Text 15"/>
          <p:cNvSpPr/>
          <p:nvPr/>
        </p:nvSpPr>
        <p:spPr>
          <a:xfrm>
            <a:off x="777240" y="5212080"/>
            <a:ext cx="6309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🏨 Hospedaje: </a:t>
            </a:r>
            <a:pPr indent="0" marL="0">
              <a:buNone/>
            </a:pPr>
            <a:r>
              <a:rPr lang="en-US" sz="12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Posada de Palacio, Sanlucar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7452360" y="1691640"/>
            <a:ext cx="4206240" cy="3977640"/>
          </a:xfrm>
          <a:prstGeom prst="roundRect">
            <a:avLst>
              <a:gd name="adj" fmla="val 1839"/>
            </a:avLst>
          </a:prstGeom>
          <a:solidFill>
            <a:srgbClr val="E8EEF0"/>
          </a:solidFill>
          <a:ln w="15875">
            <a:solidFill>
              <a:srgbClr val="1F4E5F"/>
            </a:solidFill>
            <a:prstDash val="dash"/>
          </a:ln>
        </p:spPr>
      </p:sp>
      <p:sp>
        <p:nvSpPr>
          <p:cNvPr id="19" name="Shape 17"/>
          <p:cNvSpPr/>
          <p:nvPr/>
        </p:nvSpPr>
        <p:spPr>
          <a:xfrm>
            <a:off x="9326880" y="3177540"/>
            <a:ext cx="457200" cy="457200"/>
          </a:xfrm>
          <a:prstGeom prst="ellipse">
            <a:avLst/>
          </a:prstGeom>
          <a:solidFill>
            <a:srgbClr val="1F4E5F"/>
          </a:solidFill>
          <a:ln/>
        </p:spPr>
      </p:sp>
      <p:sp>
        <p:nvSpPr>
          <p:cNvPr id="20" name="Text 18"/>
          <p:cNvSpPr/>
          <p:nvPr/>
        </p:nvSpPr>
        <p:spPr>
          <a:xfrm>
            <a:off x="9326880" y="317754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📷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7818120" y="3726180"/>
            <a:ext cx="3474720" cy="1760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50" i="1" dirty="0">
                <a:solidFill>
                  <a:srgbClr val="1F4E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Fotos y reservacion de este dia</a:t>
            </a:r>
            <a:endParaRPr lang="en-US" sz="1150" dirty="0"/>
          </a:p>
        </p:txBody>
      </p:sp>
      <p:sp>
        <p:nvSpPr>
          <p:cNvPr id="22" name="Text 20"/>
          <p:cNvSpPr/>
          <p:nvPr/>
        </p:nvSpPr>
        <p:spPr>
          <a:xfrm>
            <a:off x="9171432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8 / 14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457200" y="6473952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Sevilla 2026 · #FVSUZV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9144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9  ·  Lunes 28 Sep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658368"/>
            <a:ext cx="69494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B242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Ronda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48640" y="169164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5" name="Text 3"/>
          <p:cNvSpPr/>
          <p:nvPr/>
        </p:nvSpPr>
        <p:spPr>
          <a:xfrm>
            <a:off x="548640" y="169164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🌉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051560" y="163677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Puente Nuevo; camino del Tajo (gratis, 20 min)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548640" y="256032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256032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🏰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051560" y="250545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Ciudad Vieja, banos arabes (4€), Casa del Rey Moro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548640" y="342900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11" name="Text 9"/>
          <p:cNvSpPr/>
          <p:nvPr/>
        </p:nvSpPr>
        <p:spPr>
          <a:xfrm>
            <a:off x="548640" y="342900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🐂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051560" y="337413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Plaza de Toros de Ronda (8€); almuerzo en Bar Almocabar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548640" y="429768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14" name="Text 12"/>
          <p:cNvSpPr/>
          <p:nvPr/>
        </p:nvSpPr>
        <p:spPr>
          <a:xfrm>
            <a:off x="548640" y="429768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🌅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051560" y="424281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Alameda del Tajo; atardecer en mirador de Aldehuela</a:t>
            </a:r>
            <a:endParaRPr lang="en-US" sz="1250" dirty="0"/>
          </a:p>
        </p:txBody>
      </p:sp>
      <p:sp>
        <p:nvSpPr>
          <p:cNvPr id="16" name="Shape 14"/>
          <p:cNvSpPr/>
          <p:nvPr/>
        </p:nvSpPr>
        <p:spPr>
          <a:xfrm>
            <a:off x="548640" y="5212080"/>
            <a:ext cx="6675120" cy="457200"/>
          </a:xfrm>
          <a:prstGeom prst="roundRect">
            <a:avLst>
              <a:gd name="adj" fmla="val 12000"/>
            </a:avLst>
          </a:prstGeom>
          <a:solidFill>
            <a:srgbClr val="F7F3EC"/>
          </a:solidFill>
          <a:ln/>
        </p:spPr>
      </p:sp>
      <p:sp>
        <p:nvSpPr>
          <p:cNvPr id="17" name="Text 15"/>
          <p:cNvSpPr/>
          <p:nvPr/>
        </p:nvSpPr>
        <p:spPr>
          <a:xfrm>
            <a:off x="777240" y="5212080"/>
            <a:ext cx="6309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🏨 Hospedaje: </a:t>
            </a:r>
            <a:pPr indent="0" marL="0">
              <a:buNone/>
            </a:pPr>
            <a:r>
              <a:rPr lang="en-US" sz="12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Hotel Montelirio / Parador de Ronda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7452360" y="1691640"/>
            <a:ext cx="4206240" cy="3977640"/>
          </a:xfrm>
          <a:prstGeom prst="roundRect">
            <a:avLst>
              <a:gd name="adj" fmla="val 1839"/>
            </a:avLst>
          </a:prstGeom>
          <a:solidFill>
            <a:srgbClr val="E8EEF0"/>
          </a:solidFill>
          <a:ln w="15875">
            <a:solidFill>
              <a:srgbClr val="1F4E5F"/>
            </a:solidFill>
            <a:prstDash val="dash"/>
          </a:ln>
        </p:spPr>
      </p:sp>
      <p:sp>
        <p:nvSpPr>
          <p:cNvPr id="19" name="Shape 17"/>
          <p:cNvSpPr/>
          <p:nvPr/>
        </p:nvSpPr>
        <p:spPr>
          <a:xfrm>
            <a:off x="9326880" y="3177540"/>
            <a:ext cx="457200" cy="457200"/>
          </a:xfrm>
          <a:prstGeom prst="ellipse">
            <a:avLst/>
          </a:prstGeom>
          <a:solidFill>
            <a:srgbClr val="1F4E5F"/>
          </a:solidFill>
          <a:ln/>
        </p:spPr>
      </p:sp>
      <p:sp>
        <p:nvSpPr>
          <p:cNvPr id="20" name="Text 18"/>
          <p:cNvSpPr/>
          <p:nvPr/>
        </p:nvSpPr>
        <p:spPr>
          <a:xfrm>
            <a:off x="9326880" y="317754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📷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7818120" y="3726180"/>
            <a:ext cx="3474720" cy="1760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50" i="1" dirty="0">
                <a:solidFill>
                  <a:srgbClr val="1F4E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Fotos y reservacion de este dia</a:t>
            </a:r>
            <a:endParaRPr lang="en-US" sz="1150" dirty="0"/>
          </a:p>
        </p:txBody>
      </p:sp>
      <p:sp>
        <p:nvSpPr>
          <p:cNvPr id="22" name="Text 20"/>
          <p:cNvSpPr/>
          <p:nvPr/>
        </p:nvSpPr>
        <p:spPr>
          <a:xfrm>
            <a:off x="9171432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9 / 14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457200" y="6473952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Sevilla 2026 · #FVSUZV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9144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10  ·  Martes 29 Sep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658368"/>
            <a:ext cx="69494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B242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Frigiliana + Nerja (Malaga)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48640" y="169164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5" name="Text 3"/>
          <p:cNvSpPr/>
          <p:nvPr/>
        </p:nvSpPr>
        <p:spPr>
          <a:xfrm>
            <a:off x="548640" y="169164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🏘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051560" y="163677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Frigiliana — pueblo blanco, Barrio de El Barribarto, Fabrica El Ingenio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548640" y="256032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256032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🌊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051560" y="250545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Balcon de Europa en Nerja; almuerzo en La Olla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548640" y="342900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11" name="Text 9"/>
          <p:cNvSpPr/>
          <p:nvPr/>
        </p:nvSpPr>
        <p:spPr>
          <a:xfrm>
            <a:off x="548640" y="342900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🏖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051560" y="337413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Playa de Burriana; Cuevas de Nerja (10€)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548640" y="429768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14" name="Text 12"/>
          <p:cNvSpPr/>
          <p:nvPr/>
        </p:nvSpPr>
        <p:spPr>
          <a:xfrm>
            <a:off x="548640" y="429768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🍽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051560" y="424281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Cena: La Ladera — terraza con vista al mar</a:t>
            </a:r>
            <a:endParaRPr lang="en-US" sz="1250" dirty="0"/>
          </a:p>
        </p:txBody>
      </p:sp>
      <p:sp>
        <p:nvSpPr>
          <p:cNvPr id="16" name="Shape 14"/>
          <p:cNvSpPr/>
          <p:nvPr/>
        </p:nvSpPr>
        <p:spPr>
          <a:xfrm>
            <a:off x="548640" y="5212080"/>
            <a:ext cx="6675120" cy="457200"/>
          </a:xfrm>
          <a:prstGeom prst="roundRect">
            <a:avLst>
              <a:gd name="adj" fmla="val 12000"/>
            </a:avLst>
          </a:prstGeom>
          <a:solidFill>
            <a:srgbClr val="F7F3EC"/>
          </a:solidFill>
          <a:ln/>
        </p:spPr>
      </p:sp>
      <p:sp>
        <p:nvSpPr>
          <p:cNvPr id="17" name="Text 15"/>
          <p:cNvSpPr/>
          <p:nvPr/>
        </p:nvSpPr>
        <p:spPr>
          <a:xfrm>
            <a:off x="777240" y="5212080"/>
            <a:ext cx="6309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🏨 Hospedaje: </a:t>
            </a:r>
            <a:pPr indent="0" marL="0">
              <a:buNone/>
            </a:pPr>
            <a:r>
              <a:rPr lang="en-US" sz="12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Casa rural La Morayma, Frigiliana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7452360" y="1691640"/>
            <a:ext cx="4206240" cy="3977640"/>
          </a:xfrm>
          <a:prstGeom prst="roundRect">
            <a:avLst>
              <a:gd name="adj" fmla="val 1839"/>
            </a:avLst>
          </a:prstGeom>
          <a:solidFill>
            <a:srgbClr val="E8EEF0"/>
          </a:solidFill>
          <a:ln w="15875">
            <a:solidFill>
              <a:srgbClr val="1F4E5F"/>
            </a:solidFill>
            <a:prstDash val="dash"/>
          </a:ln>
        </p:spPr>
      </p:sp>
      <p:sp>
        <p:nvSpPr>
          <p:cNvPr id="19" name="Shape 17"/>
          <p:cNvSpPr/>
          <p:nvPr/>
        </p:nvSpPr>
        <p:spPr>
          <a:xfrm>
            <a:off x="9326880" y="3177540"/>
            <a:ext cx="457200" cy="457200"/>
          </a:xfrm>
          <a:prstGeom prst="ellipse">
            <a:avLst/>
          </a:prstGeom>
          <a:solidFill>
            <a:srgbClr val="1F4E5F"/>
          </a:solidFill>
          <a:ln/>
        </p:spPr>
      </p:sp>
      <p:sp>
        <p:nvSpPr>
          <p:cNvPr id="20" name="Text 18"/>
          <p:cNvSpPr/>
          <p:nvPr/>
        </p:nvSpPr>
        <p:spPr>
          <a:xfrm>
            <a:off x="9326880" y="317754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📷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7818120" y="3726180"/>
            <a:ext cx="3474720" cy="1760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50" i="1" dirty="0">
                <a:solidFill>
                  <a:srgbClr val="1F4E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Fotos y reservacion de este dia</a:t>
            </a:r>
            <a:endParaRPr lang="en-US" sz="1150" dirty="0"/>
          </a:p>
        </p:txBody>
      </p:sp>
      <p:sp>
        <p:nvSpPr>
          <p:cNvPr id="22" name="Text 20"/>
          <p:cNvSpPr/>
          <p:nvPr/>
        </p:nvSpPr>
        <p:spPr>
          <a:xfrm>
            <a:off x="9171432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10 / 14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457200" y="6473952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Sevilla 2026 · #FVSUZV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9144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11  ·  Miercoles 30 Sep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658368"/>
            <a:ext cx="69494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B242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Frigiliana → Malaga → Madrid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48640" y="169164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5" name="Text 3"/>
          <p:cNvSpPr/>
          <p:nvPr/>
        </p:nvSpPr>
        <p:spPr>
          <a:xfrm>
            <a:off x="548640" y="169164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🚗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051560" y="163677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Frigiliana → Malaga (1h, A-7); devuelven el auto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548640" y="256032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256032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🚄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051560" y="250545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AVE Malaga Maria Zambrano → Madrid Atocha (~2h30m)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548640" y="342900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11" name="Text 9"/>
          <p:cNvSpPr/>
          <p:nvPr/>
        </p:nvSpPr>
        <p:spPr>
          <a:xfrm>
            <a:off x="548640" y="342900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🏨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051560" y="337413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Check-in cerca de Atocha; descansan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548640" y="429768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14" name="Text 12"/>
          <p:cNvSpPr/>
          <p:nvPr/>
        </p:nvSpPr>
        <p:spPr>
          <a:xfrm>
            <a:off x="548640" y="429768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🍽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051560" y="424281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Cena ligera en La Huerta de Tudela o Barrio de las Letras</a:t>
            </a:r>
            <a:endParaRPr lang="en-US" sz="1250" dirty="0"/>
          </a:p>
        </p:txBody>
      </p:sp>
      <p:sp>
        <p:nvSpPr>
          <p:cNvPr id="16" name="Shape 14"/>
          <p:cNvSpPr/>
          <p:nvPr/>
        </p:nvSpPr>
        <p:spPr>
          <a:xfrm>
            <a:off x="548640" y="5212080"/>
            <a:ext cx="6675120" cy="457200"/>
          </a:xfrm>
          <a:prstGeom prst="roundRect">
            <a:avLst>
              <a:gd name="adj" fmla="val 12000"/>
            </a:avLst>
          </a:prstGeom>
          <a:solidFill>
            <a:srgbClr val="F7F3EC"/>
          </a:solidFill>
          <a:ln/>
        </p:spPr>
      </p:sp>
      <p:sp>
        <p:nvSpPr>
          <p:cNvPr id="17" name="Text 15"/>
          <p:cNvSpPr/>
          <p:nvPr/>
        </p:nvSpPr>
        <p:spPr>
          <a:xfrm>
            <a:off x="777240" y="5212080"/>
            <a:ext cx="6309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🏨 Hospedaje: </a:t>
            </a:r>
            <a:pPr indent="0" marL="0">
              <a:buNone/>
            </a:pPr>
            <a:r>
              <a:rPr lang="en-US" sz="12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Hotel Only You Atocha, Madrid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7452360" y="1691640"/>
            <a:ext cx="4206240" cy="3977640"/>
          </a:xfrm>
          <a:prstGeom prst="roundRect">
            <a:avLst>
              <a:gd name="adj" fmla="val 1839"/>
            </a:avLst>
          </a:prstGeom>
          <a:solidFill>
            <a:srgbClr val="E8EEF0"/>
          </a:solidFill>
          <a:ln w="15875">
            <a:solidFill>
              <a:srgbClr val="1F4E5F"/>
            </a:solidFill>
            <a:prstDash val="dash"/>
          </a:ln>
        </p:spPr>
      </p:sp>
      <p:sp>
        <p:nvSpPr>
          <p:cNvPr id="19" name="Shape 17"/>
          <p:cNvSpPr/>
          <p:nvPr/>
        </p:nvSpPr>
        <p:spPr>
          <a:xfrm>
            <a:off x="9326880" y="3177540"/>
            <a:ext cx="457200" cy="457200"/>
          </a:xfrm>
          <a:prstGeom prst="ellipse">
            <a:avLst/>
          </a:prstGeom>
          <a:solidFill>
            <a:srgbClr val="1F4E5F"/>
          </a:solidFill>
          <a:ln/>
        </p:spPr>
      </p:sp>
      <p:sp>
        <p:nvSpPr>
          <p:cNvPr id="20" name="Text 18"/>
          <p:cNvSpPr/>
          <p:nvPr/>
        </p:nvSpPr>
        <p:spPr>
          <a:xfrm>
            <a:off x="9326880" y="317754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📷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7818120" y="3726180"/>
            <a:ext cx="3474720" cy="1760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50" i="1" dirty="0">
                <a:solidFill>
                  <a:srgbClr val="1F4E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Fotos y reservacion de este dia</a:t>
            </a:r>
            <a:endParaRPr lang="en-US" sz="1150" dirty="0"/>
          </a:p>
        </p:txBody>
      </p:sp>
      <p:sp>
        <p:nvSpPr>
          <p:cNvPr id="22" name="Text 20"/>
          <p:cNvSpPr/>
          <p:nvPr/>
        </p:nvSpPr>
        <p:spPr>
          <a:xfrm>
            <a:off x="9171432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11 / 14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457200" y="6473952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Sevilla 2026 · #FVSUZV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9144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12  ·  Jueves 1 Oct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658368"/>
            <a:ext cx="69494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B242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Madrid — Compras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48640" y="169164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5" name="Text 3"/>
          <p:cNvSpPr/>
          <p:nvPr/>
        </p:nvSpPr>
        <p:spPr>
          <a:xfrm>
            <a:off x="548640" y="169164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🛍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051560" y="163677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Mercado de El Rastro (Ribera de Curtidores)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548640" y="256032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256032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🛍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051560" y="250545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 Corte Ingles de Callao; almuerzo en Mercado de San Miguel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548640" y="342900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11" name="Text 9"/>
          <p:cNvSpPr/>
          <p:nvPr/>
        </p:nvSpPr>
        <p:spPr>
          <a:xfrm>
            <a:off x="548640" y="342900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🎨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051560" y="337413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Barrio de Malasana y Chueca — diseno independiente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548640" y="429768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14" name="Text 12"/>
          <p:cNvSpPr/>
          <p:nvPr/>
        </p:nvSpPr>
        <p:spPr>
          <a:xfrm>
            <a:off x="548640" y="429768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🥢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051560" y="424281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Cena: La Bola — taberna madrilena de 1870, cocido madrileno</a:t>
            </a:r>
            <a:endParaRPr lang="en-US" sz="1250" dirty="0"/>
          </a:p>
        </p:txBody>
      </p:sp>
      <p:sp>
        <p:nvSpPr>
          <p:cNvPr id="16" name="Shape 14"/>
          <p:cNvSpPr/>
          <p:nvPr/>
        </p:nvSpPr>
        <p:spPr>
          <a:xfrm>
            <a:off x="548640" y="5212080"/>
            <a:ext cx="6675120" cy="457200"/>
          </a:xfrm>
          <a:prstGeom prst="roundRect">
            <a:avLst>
              <a:gd name="adj" fmla="val 12000"/>
            </a:avLst>
          </a:prstGeom>
          <a:solidFill>
            <a:srgbClr val="F7F3EC"/>
          </a:solidFill>
          <a:ln/>
        </p:spPr>
      </p:sp>
      <p:sp>
        <p:nvSpPr>
          <p:cNvPr id="17" name="Text 15"/>
          <p:cNvSpPr/>
          <p:nvPr/>
        </p:nvSpPr>
        <p:spPr>
          <a:xfrm>
            <a:off x="777240" y="5212080"/>
            <a:ext cx="6309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🏨 Hospedaje: </a:t>
            </a:r>
            <a:pPr indent="0" marL="0">
              <a:buNone/>
            </a:pPr>
            <a:r>
              <a:rPr lang="en-US" sz="12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Hotel Only You Atocha, Madrid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7452360" y="1691640"/>
            <a:ext cx="4206240" cy="3977640"/>
          </a:xfrm>
          <a:prstGeom prst="roundRect">
            <a:avLst>
              <a:gd name="adj" fmla="val 1839"/>
            </a:avLst>
          </a:prstGeom>
          <a:solidFill>
            <a:srgbClr val="E8EEF0"/>
          </a:solidFill>
          <a:ln w="15875">
            <a:solidFill>
              <a:srgbClr val="1F4E5F"/>
            </a:solidFill>
            <a:prstDash val="dash"/>
          </a:ln>
        </p:spPr>
      </p:sp>
      <p:sp>
        <p:nvSpPr>
          <p:cNvPr id="19" name="Shape 17"/>
          <p:cNvSpPr/>
          <p:nvPr/>
        </p:nvSpPr>
        <p:spPr>
          <a:xfrm>
            <a:off x="9326880" y="3177540"/>
            <a:ext cx="457200" cy="457200"/>
          </a:xfrm>
          <a:prstGeom prst="ellipse">
            <a:avLst/>
          </a:prstGeom>
          <a:solidFill>
            <a:srgbClr val="1F4E5F"/>
          </a:solidFill>
          <a:ln/>
        </p:spPr>
      </p:sp>
      <p:sp>
        <p:nvSpPr>
          <p:cNvPr id="20" name="Text 18"/>
          <p:cNvSpPr/>
          <p:nvPr/>
        </p:nvSpPr>
        <p:spPr>
          <a:xfrm>
            <a:off x="9326880" y="317754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📷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7818120" y="3726180"/>
            <a:ext cx="3474720" cy="1760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50" i="1" dirty="0">
                <a:solidFill>
                  <a:srgbClr val="1F4E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Fotos y reservacion de este dia</a:t>
            </a:r>
            <a:endParaRPr lang="en-US" sz="1150" dirty="0"/>
          </a:p>
        </p:txBody>
      </p:sp>
      <p:sp>
        <p:nvSpPr>
          <p:cNvPr id="22" name="Text 20"/>
          <p:cNvSpPr/>
          <p:nvPr/>
        </p:nvSpPr>
        <p:spPr>
          <a:xfrm>
            <a:off x="9171432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12 / 14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457200" y="6473952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Sevilla 2026 · #FVSUZV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9144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13  ·  Viernes 2 Oct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658368"/>
            <a:ext cx="69494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B242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Madrid — Cultura y Ultimo Dia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48640" y="169164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5" name="Text 3"/>
          <p:cNvSpPr/>
          <p:nvPr/>
        </p:nvSpPr>
        <p:spPr>
          <a:xfrm>
            <a:off x="548640" y="169164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🎨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051560" y="163677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Museo del Prado (15€) o Museo Reina Sofia (12€, el Guernica)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548640" y="256032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256032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🌳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051560" y="250545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Parque del Retiro, Palacio de Cristal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548640" y="342900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11" name="Text 9"/>
          <p:cNvSpPr/>
          <p:nvPr/>
        </p:nvSpPr>
        <p:spPr>
          <a:xfrm>
            <a:off x="548640" y="342900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🛍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051560" y="337413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Ultimas compras: Casa de Diego, Casa Mira, Ultramarinos Valero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548640" y="429768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14" name="Text 12"/>
          <p:cNvSpPr/>
          <p:nvPr/>
        </p:nvSpPr>
        <p:spPr>
          <a:xfrm>
            <a:off x="548640" y="429768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🐂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051560" y="424281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Corrida — Feria de Otono, Las Ventas 18h; cena de despedida en Sobrino de Botin (~21h)</a:t>
            </a:r>
            <a:endParaRPr lang="en-US" sz="1250" dirty="0"/>
          </a:p>
        </p:txBody>
      </p:sp>
      <p:sp>
        <p:nvSpPr>
          <p:cNvPr id="16" name="Shape 14"/>
          <p:cNvSpPr/>
          <p:nvPr/>
        </p:nvSpPr>
        <p:spPr>
          <a:xfrm>
            <a:off x="548640" y="5212080"/>
            <a:ext cx="6675120" cy="457200"/>
          </a:xfrm>
          <a:prstGeom prst="roundRect">
            <a:avLst>
              <a:gd name="adj" fmla="val 12000"/>
            </a:avLst>
          </a:prstGeom>
          <a:solidFill>
            <a:srgbClr val="F7F3EC"/>
          </a:solidFill>
          <a:ln/>
        </p:spPr>
      </p:sp>
      <p:sp>
        <p:nvSpPr>
          <p:cNvPr id="17" name="Text 15"/>
          <p:cNvSpPr/>
          <p:nvPr/>
        </p:nvSpPr>
        <p:spPr>
          <a:xfrm>
            <a:off x="777240" y="5212080"/>
            <a:ext cx="6309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🏨 Hospedaje: </a:t>
            </a:r>
            <a:pPr indent="0" marL="0">
              <a:buNone/>
            </a:pPr>
            <a:r>
              <a:rPr lang="en-US" sz="12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Hotel Only You Atocha, Madrid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7452360" y="1691640"/>
            <a:ext cx="4206240" cy="3977640"/>
          </a:xfrm>
          <a:prstGeom prst="roundRect">
            <a:avLst>
              <a:gd name="adj" fmla="val 1839"/>
            </a:avLst>
          </a:prstGeom>
          <a:solidFill>
            <a:srgbClr val="E8EEF0"/>
          </a:solidFill>
          <a:ln w="15875">
            <a:solidFill>
              <a:srgbClr val="1F4E5F"/>
            </a:solidFill>
            <a:prstDash val="dash"/>
          </a:ln>
        </p:spPr>
      </p:sp>
      <p:sp>
        <p:nvSpPr>
          <p:cNvPr id="19" name="Shape 17"/>
          <p:cNvSpPr/>
          <p:nvPr/>
        </p:nvSpPr>
        <p:spPr>
          <a:xfrm>
            <a:off x="9326880" y="3177540"/>
            <a:ext cx="457200" cy="457200"/>
          </a:xfrm>
          <a:prstGeom prst="ellipse">
            <a:avLst/>
          </a:prstGeom>
          <a:solidFill>
            <a:srgbClr val="1F4E5F"/>
          </a:solidFill>
          <a:ln/>
        </p:spPr>
      </p:sp>
      <p:sp>
        <p:nvSpPr>
          <p:cNvPr id="20" name="Text 18"/>
          <p:cNvSpPr/>
          <p:nvPr/>
        </p:nvSpPr>
        <p:spPr>
          <a:xfrm>
            <a:off x="9326880" y="317754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📷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7818120" y="3726180"/>
            <a:ext cx="3474720" cy="1760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50" i="1" dirty="0">
                <a:solidFill>
                  <a:srgbClr val="1F4E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Fotos y reservacion de este dia</a:t>
            </a:r>
            <a:endParaRPr lang="en-US" sz="1150" dirty="0"/>
          </a:p>
        </p:txBody>
      </p:sp>
      <p:sp>
        <p:nvSpPr>
          <p:cNvPr id="22" name="Text 20"/>
          <p:cNvSpPr/>
          <p:nvPr/>
        </p:nvSpPr>
        <p:spPr>
          <a:xfrm>
            <a:off x="9171432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13 / 14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457200" y="6473952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Sevilla 2026 · #FVSUZV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9144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14  ·  Sabado 3 Oct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658368"/>
            <a:ext cx="69494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B242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Vuelo de Regreso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48640" y="169164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5" name="Text 3"/>
          <p:cNvSpPr/>
          <p:nvPr/>
        </p:nvSpPr>
        <p:spPr>
          <a:xfrm>
            <a:off x="548640" y="169164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🛭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051560" y="163677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Salida del hotel 5:45-6:00am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548640" y="256032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256032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✈️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051560" y="250545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Vuelo AM 35: Madrid Barajas T1 → Monterrey, sale 9:00am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548640" y="342900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11" name="Text 9"/>
          <p:cNvSpPr/>
          <p:nvPr/>
        </p:nvSpPr>
        <p:spPr>
          <a:xfrm>
            <a:off x="548640" y="342900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🛂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051560" y="337413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Estar en el aeropuerto a las 6:30am (check-in + migraciones + seguridad)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548640" y="429768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14" name="Text 12"/>
          <p:cNvSpPr/>
          <p:nvPr/>
        </p:nvSpPr>
        <p:spPr>
          <a:xfrm>
            <a:off x="548640" y="429768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❤️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051560" y="424281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¡Buen regreso! Una Andalucia en el corazon</a:t>
            </a:r>
            <a:endParaRPr lang="en-US" sz="1250" dirty="0"/>
          </a:p>
        </p:txBody>
      </p:sp>
      <p:sp>
        <p:nvSpPr>
          <p:cNvPr id="16" name="Shape 14"/>
          <p:cNvSpPr/>
          <p:nvPr/>
        </p:nvSpPr>
        <p:spPr>
          <a:xfrm>
            <a:off x="548640" y="5212080"/>
            <a:ext cx="6675120" cy="457200"/>
          </a:xfrm>
          <a:prstGeom prst="roundRect">
            <a:avLst>
              <a:gd name="adj" fmla="val 12000"/>
            </a:avLst>
          </a:prstGeom>
          <a:solidFill>
            <a:srgbClr val="F7F3EC"/>
          </a:solidFill>
          <a:ln/>
        </p:spPr>
      </p:sp>
      <p:sp>
        <p:nvSpPr>
          <p:cNvPr id="17" name="Text 15"/>
          <p:cNvSpPr/>
          <p:nvPr/>
        </p:nvSpPr>
        <p:spPr>
          <a:xfrm>
            <a:off x="777240" y="5212080"/>
            <a:ext cx="6309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🏨 Hospedaje: </a:t>
            </a:r>
            <a:pPr indent="0" marL="0">
              <a:buNone/>
            </a:pPr>
            <a:r>
              <a:rPr lang="en-US" sz="12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7452360" y="1691640"/>
            <a:ext cx="4206240" cy="3977640"/>
          </a:xfrm>
          <a:prstGeom prst="roundRect">
            <a:avLst>
              <a:gd name="adj" fmla="val 1839"/>
            </a:avLst>
          </a:prstGeom>
          <a:solidFill>
            <a:srgbClr val="E8EEF0"/>
          </a:solidFill>
          <a:ln w="15875">
            <a:solidFill>
              <a:srgbClr val="1F4E5F"/>
            </a:solidFill>
            <a:prstDash val="dash"/>
          </a:ln>
        </p:spPr>
      </p:sp>
      <p:sp>
        <p:nvSpPr>
          <p:cNvPr id="19" name="Shape 17"/>
          <p:cNvSpPr/>
          <p:nvPr/>
        </p:nvSpPr>
        <p:spPr>
          <a:xfrm>
            <a:off x="9326880" y="3177540"/>
            <a:ext cx="457200" cy="457200"/>
          </a:xfrm>
          <a:prstGeom prst="ellipse">
            <a:avLst/>
          </a:prstGeom>
          <a:solidFill>
            <a:srgbClr val="1F4E5F"/>
          </a:solidFill>
          <a:ln/>
        </p:spPr>
      </p:sp>
      <p:sp>
        <p:nvSpPr>
          <p:cNvPr id="20" name="Text 18"/>
          <p:cNvSpPr/>
          <p:nvPr/>
        </p:nvSpPr>
        <p:spPr>
          <a:xfrm>
            <a:off x="9326880" y="317754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📷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7818120" y="3726180"/>
            <a:ext cx="3474720" cy="1760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50" i="1" dirty="0">
                <a:solidFill>
                  <a:srgbClr val="1F4E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Fotos y reservacion de este dia</a:t>
            </a:r>
            <a:endParaRPr lang="en-US" sz="1150" dirty="0"/>
          </a:p>
        </p:txBody>
      </p:sp>
      <p:sp>
        <p:nvSpPr>
          <p:cNvPr id="22" name="Text 20"/>
          <p:cNvSpPr/>
          <p:nvPr/>
        </p:nvSpPr>
        <p:spPr>
          <a:xfrm>
            <a:off x="9171432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14 / 14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457200" y="6473952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Sevilla 2026 · #FVSUZV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9144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RESERVAS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621792"/>
            <a:ext cx="10515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2B242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Vuelos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48640" y="1737360"/>
            <a:ext cx="5212080" cy="2377440"/>
          </a:xfrm>
          <a:prstGeom prst="roundRect">
            <a:avLst>
              <a:gd name="adj" fmla="val 3077"/>
            </a:avLst>
          </a:prstGeom>
          <a:solidFill>
            <a:srgbClr val="EAF3EC"/>
          </a:solidFill>
          <a:ln/>
          <a:effectLst>
            <a:outerShdw sx="100000" sy="100000" kx="0" ky="0" algn="bl" rotWithShape="0" blurRad="101600" dist="38100" dir="5400000">
              <a:srgbClr val="000000">
                <a:alpha val="12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822960" y="1920240"/>
            <a:ext cx="4663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2E7D4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✓ Viaje Monterrey - Madrid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822960" y="2423160"/>
            <a:ext cx="466344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5000"/>
              </a:lnSpc>
              <a:buNone/>
            </a:pPr>
            <a:r>
              <a:rPr lang="en-US" sz="11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FVSUZV</a:t>
            </a:r>
            <a:endParaRPr lang="en-US" sz="1150" dirty="0"/>
          </a:p>
          <a:p>
            <a:pPr indent="0" marL="0">
              <a:lnSpc>
                <a:spcPct val="125000"/>
              </a:lnSpc>
              <a:buNone/>
            </a:pPr>
            <a:r>
              <a:rPr lang="en-US" sz="11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Mty 10:50 - Madrid 5:00 am </a:t>
            </a:r>
            <a:endParaRPr lang="en-US" sz="1150" dirty="0"/>
          </a:p>
        </p:txBody>
      </p:sp>
      <p:sp>
        <p:nvSpPr>
          <p:cNvPr id="7" name="Text 5"/>
          <p:cNvSpPr/>
          <p:nvPr/>
        </p:nvSpPr>
        <p:spPr>
          <a:xfrm>
            <a:off x="822960" y="3657600"/>
            <a:ext cx="4663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i="1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50000</a:t>
            </a:r>
            <a:endParaRPr lang="en-US" sz="1050" dirty="0"/>
          </a:p>
        </p:txBody>
      </p:sp>
      <p:sp>
        <p:nvSpPr>
          <p:cNvPr id="8" name="Shape 6"/>
          <p:cNvSpPr/>
          <p:nvPr/>
        </p:nvSpPr>
        <p:spPr>
          <a:xfrm>
            <a:off x="6126480" y="1737360"/>
            <a:ext cx="5212080" cy="2377440"/>
          </a:xfrm>
          <a:prstGeom prst="roundRect">
            <a:avLst>
              <a:gd name="adj" fmla="val 3077"/>
            </a:avLst>
          </a:prstGeom>
          <a:solidFill>
            <a:srgbClr val="F7F3EC"/>
          </a:solidFill>
          <a:ln/>
          <a:effectLst>
            <a:outerShdw sx="100000" sy="100000" kx="0" ky="0" algn="bl" rotWithShape="0" blurRad="101600" dist="38100" dir="5400000">
              <a:srgbClr val="000000">
                <a:alpha val="12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6400800" y="1920240"/>
            <a:ext cx="4663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9A332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Vuelo Madrid - Sevilla AERO Europa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6400800" y="2423160"/>
            <a:ext cx="466344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5000"/>
              </a:lnSpc>
              <a:buNone/>
            </a:pPr>
            <a:endParaRPr lang="en-US" sz="1150" dirty="0"/>
          </a:p>
        </p:txBody>
      </p:sp>
      <p:sp>
        <p:nvSpPr>
          <p:cNvPr id="11" name="Text 9"/>
          <p:cNvSpPr/>
          <p:nvPr/>
        </p:nvSpPr>
        <p:spPr>
          <a:xfrm>
            <a:off x="6400800" y="3657600"/>
            <a:ext cx="4663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i="1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2500</a:t>
            </a:r>
            <a:endParaRPr lang="en-US" sz="1050" dirty="0"/>
          </a:p>
        </p:txBody>
      </p:sp>
      <p:sp>
        <p:nvSpPr>
          <p:cNvPr id="12" name="Shape 10"/>
          <p:cNvSpPr/>
          <p:nvPr/>
        </p:nvSpPr>
        <p:spPr>
          <a:xfrm>
            <a:off x="548640" y="4343400"/>
            <a:ext cx="5212080" cy="2011680"/>
          </a:xfrm>
          <a:prstGeom prst="roundRect">
            <a:avLst>
              <a:gd name="adj" fmla="val 2727"/>
            </a:avLst>
          </a:prstGeom>
          <a:solidFill>
            <a:srgbClr val="FFFFFF"/>
          </a:solidFill>
          <a:ln w="12700">
            <a:solidFill>
              <a:srgbClr val="DDD3C7"/>
            </a:solidFill>
            <a:prstDash val="solid"/>
          </a:ln>
        </p:spPr>
      </p:sp>
      <p:pic>
        <p:nvPicPr>
          <p:cNvPr id="13" name="Image 0" descr="/home/u142919624/domains/trip.migram.com.mx/nodejs/uploads/713767e4-1525-40fb-a41c-173b6ffc5cec/1783125408936_sldyfc_WhatsApp_Image_2026-06-28_at_8.41.15_PM__2_.jpeg">    </p:cNvPr>
          <p:cNvPicPr>
            <a:picLocks noChangeAspect="1"/>
          </p:cNvPicPr>
          <p:nvPr/>
        </p:nvPicPr>
        <p:blipFill>
          <a:blip r:embed="rId1"/>
          <a:srcRect l="-111765" r="-111765" t="0" b="0"/>
          <a:stretch/>
        </p:blipFill>
        <p:spPr>
          <a:xfrm>
            <a:off x="640080" y="4434840"/>
            <a:ext cx="5029200" cy="1554480"/>
          </a:xfrm>
          <a:prstGeom prst="rect">
            <a:avLst/>
          </a:prstGeom>
        </p:spPr>
      </p:pic>
      <p:sp>
        <p:nvSpPr>
          <p:cNvPr id="14" name="Text 11"/>
          <p:cNvSpPr/>
          <p:nvPr/>
        </p:nvSpPr>
        <p:spPr>
          <a:xfrm>
            <a:off x="640080" y="6062472"/>
            <a:ext cx="502920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50" i="1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+1 archivo(s) mas en la app</a:t>
            </a:r>
            <a:endParaRPr lang="en-US" sz="950" dirty="0"/>
          </a:p>
        </p:txBody>
      </p:sp>
      <p:sp>
        <p:nvSpPr>
          <p:cNvPr id="15" name="Shape 12"/>
          <p:cNvSpPr/>
          <p:nvPr/>
        </p:nvSpPr>
        <p:spPr>
          <a:xfrm>
            <a:off x="6126480" y="4343400"/>
            <a:ext cx="5212080" cy="2011680"/>
          </a:xfrm>
          <a:prstGeom prst="roundRect">
            <a:avLst>
              <a:gd name="adj" fmla="val 2727"/>
            </a:avLst>
          </a:prstGeom>
          <a:solidFill>
            <a:srgbClr val="FFFFFF"/>
          </a:solidFill>
          <a:ln w="12700">
            <a:solidFill>
              <a:srgbClr val="DDD3C7"/>
            </a:solidFill>
            <a:prstDash val="solid"/>
          </a:ln>
        </p:spPr>
      </p:sp>
      <p:pic>
        <p:nvPicPr>
          <p:cNvPr id="16" name="Image 1" descr="/home/u142919624/domains/trip.migram.com.mx/nodejs/uploads/713767e4-1525-40fb-a41c-173b6ffc5cec/1783125650990_r4etit_Boleto.png">    </p:cNvPr>
          <p:cNvPicPr>
            <a:picLocks noChangeAspect="1"/>
          </p:cNvPicPr>
          <p:nvPr/>
        </p:nvPicPr>
        <p:blipFill>
          <a:blip r:embed="rId2"/>
          <a:srcRect l="-87500" r="-87500" t="0" b="0"/>
          <a:stretch/>
        </p:blipFill>
        <p:spPr>
          <a:xfrm>
            <a:off x="6217920" y="4434840"/>
            <a:ext cx="5029200" cy="1828800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9171432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Vuelos</a:t>
            </a:r>
            <a:endParaRPr lang="en-US" sz="900" dirty="0"/>
          </a:p>
        </p:txBody>
      </p:sp>
      <p:sp>
        <p:nvSpPr>
          <p:cNvPr id="18" name="Text 14"/>
          <p:cNvSpPr/>
          <p:nvPr/>
        </p:nvSpPr>
        <p:spPr>
          <a:xfrm>
            <a:off x="457200" y="6473952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Sevilla 2026 · #FVSUZV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9144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CHECKLIST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621792"/>
            <a:ext cx="10515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2B242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Pendientes 1/2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48640" y="1691640"/>
            <a:ext cx="5394960" cy="4572000"/>
          </a:xfrm>
          <a:prstGeom prst="roundRect">
            <a:avLst>
              <a:gd name="adj" fmla="val 1600"/>
            </a:avLst>
          </a:prstGeom>
          <a:solidFill>
            <a:srgbClr val="FBEAE6"/>
          </a:solidFill>
          <a:ln/>
        </p:spPr>
      </p:sp>
      <p:sp>
        <p:nvSpPr>
          <p:cNvPr id="5" name="Text 3"/>
          <p:cNvSpPr/>
          <p:nvPr/>
        </p:nvSpPr>
        <p:spPr>
          <a:xfrm>
            <a:off x="822960" y="1874520"/>
            <a:ext cx="4846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🔴  URGENTE — reservar ya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822960" y="2331720"/>
            <a:ext cx="4846320" cy="3840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Madrid Atocha → Sevilla Santa Justa — Dom 20 Sep, salida 10:30-11:00am, renfe.com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Sevilla Santa Justa → Cordoba (ida) — Jue 25 Sep, salida 9:00-9:30am, renfe.com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Cordoba → Sevilla Santa Justa (vuelta) — Jue 25 Sep, salida ~16:00h, renfe.com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Malaga Maria Zambrano → Madrid Atocha — Mie 30 Sep, salida 12:00-13:00h, renfe.com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Hotel Becquer, Sevilla (6 noches) — Check-in 20 Sep, check-out 26 Sep, pedir descuento estancia larga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Hotel Casa Grande, Jerez (1 noche) — Check-in 26 Sep, check-out 27 Sep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Posada de Palacio, Sanlucar (1 noche) — Check-in 27 Sep, check-out 28 Sep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Hotel Montelirio, Ronda (1 noche) — Check-in 28 Sep, check-out 29 Sep. Alt: Parador de Ronda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Casa rural La Morayma, Frigiliana (1 noche) — Check-in 29 Sep, check-out 30 Sep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Hotel Only You Atocha, Madrid (3 noches) — Check-in 30 Sep, check-out 3 Oct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Corrida Sevilla — Maestranza — Vie 25 Sep 18:00h, bacantix.com, 15-199€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 Alcazar de Sevilla — 12€/pers, reservar con anticipacion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Mezquita-Catedral de Cordoba — 13€/pers, llegar a las 10am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Sobrino de Botin, Madrid — Vie 2 Oct ~21:00h, reservar 1 semana antes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Verificar vigencia de pasaportes — Minimo 6 meses despues del 3 Oct 2026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Contratar seguro de viaje — iati.es o chapka.es, cubrir 19 Sep-3 Oct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6217920" y="1691640"/>
            <a:ext cx="5394960" cy="4572000"/>
          </a:xfrm>
          <a:prstGeom prst="roundRect">
            <a:avLst>
              <a:gd name="adj" fmla="val 1600"/>
            </a:avLst>
          </a:prstGeom>
          <a:solidFill>
            <a:srgbClr val="FCF3E3"/>
          </a:solidFill>
          <a:ln/>
        </p:spPr>
      </p:sp>
      <p:sp>
        <p:nvSpPr>
          <p:cNvPr id="8" name="Text 6"/>
          <p:cNvSpPr/>
          <p:nvPr/>
        </p:nvSpPr>
        <p:spPr>
          <a:xfrm>
            <a:off x="6492240" y="1874520"/>
            <a:ext cx="4846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B879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🟠  PRONTO — proximas semanas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6492240" y="2331720"/>
            <a:ext cx="4846320" cy="3840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Reservar auto compacto — Sixt o Europcar — Recoger 26 Sep Sevilla, devolver 29 Sep Malaga, ~180-220€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Corrida Madrid — Las Ventas — Vie 2 Oct ~18:00h, servitoro.com, 5-150€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Catedral y Giralda de Sevilla — 12€/pers, gratis lunes 14:30-16:00h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Banos Arabes Aire de Sevilla — ~35-45€/pers, reserva obligatoria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Bodega Gonzalez Byass, Jerez — 18-22€/pers, Sab 26 Sep manana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 Escuela Ecuestre, Jerez — ~10€, verificar horario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Tablao flamenco en Sevilla — El Arenal (40-50€) o Casa de la Memoria (~20€)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Revisar limites de equipaje AM 34/AM 35 — Confirmar 1 maleta 23kg + articulo personal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9171432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Checklist</a:t>
            </a:r>
            <a:endParaRPr lang="en-US" sz="900" dirty="0"/>
          </a:p>
        </p:txBody>
      </p:sp>
      <p:sp>
        <p:nvSpPr>
          <p:cNvPr id="11" name="Text 9"/>
          <p:cNvSpPr/>
          <p:nvPr/>
        </p:nvSpPr>
        <p:spPr>
          <a:xfrm>
            <a:off x="457200" y="6473952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Sevilla 2026 · #FVSUZV</a:t>
            </a:r>
            <a:endParaRPr lang="en-US" sz="9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9144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CHECKLIST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621792"/>
            <a:ext cx="10515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2B242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Pendientes 2/2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48640" y="1691640"/>
            <a:ext cx="5394960" cy="4572000"/>
          </a:xfrm>
          <a:prstGeom prst="roundRect">
            <a:avLst>
              <a:gd name="adj" fmla="val 1600"/>
            </a:avLst>
          </a:prstGeom>
          <a:solidFill>
            <a:srgbClr val="FBF6E3"/>
          </a:solidFill>
          <a:ln/>
        </p:spPr>
      </p:sp>
      <p:sp>
        <p:nvSpPr>
          <p:cNvPr id="5" name="Text 3"/>
          <p:cNvSpPr/>
          <p:nvPr/>
        </p:nvSpPr>
        <p:spPr>
          <a:xfrm>
            <a:off x="822960" y="1874520"/>
            <a:ext cx="4846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9C8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🟡  ANTES — antes del viaje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822960" y="2331720"/>
            <a:ext cx="4846320" cy="3840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Cuevas de Nerja — 10€/pers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 Faro de Cadiz — Dom 27 Sep mediodia, ~35-45€/pers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Check-in online AM 34 — Abre Sab 18 Sep 10:50am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Check-in online AM 35 — Abre Vie 2 Oct 9:00am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Avisar al banco sobre viaje a Espana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Cambiar/llevar euros en efectivo — ~150-200€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Descargar app Renfe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Descargar Google Maps offline — Sevilla, Andalucia, Madrid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Descargar app Cabify o FREE NOW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6217920" y="1691640"/>
            <a:ext cx="5394960" cy="4572000"/>
          </a:xfrm>
          <a:prstGeom prst="roundRect">
            <a:avLst>
              <a:gd name="adj" fmla="val 1600"/>
            </a:avLst>
          </a:prstGeom>
          <a:solidFill>
            <a:srgbClr val="E8EEF0"/>
          </a:solidFill>
          <a:ln/>
        </p:spPr>
      </p:sp>
      <p:sp>
        <p:nvSpPr>
          <p:cNvPr id="8" name="Text 6"/>
          <p:cNvSpPr/>
          <p:nvPr/>
        </p:nvSpPr>
        <p:spPr>
          <a:xfrm>
            <a:off x="6492240" y="1874520"/>
            <a:ext cx="48463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F4E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⚫  LLEGANDO — al llegar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6492240" y="2331720"/>
            <a:ext cx="4846320" cy="3840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Sevilla (20 Sep) — Confirmar hora de check-in con Hotel Becquer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Jerez (26 Sep) — Recoger auto en Sevilla Santa Justa, llevar licencia + tarjeta credito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Malaga (29 Sep) — Devolver auto antes de tomar AVE, llegar 30 min antes</a:t>
            </a:r>
            <a:endParaRPr lang="en-US" sz="1100" dirty="0"/>
          </a:p>
          <a:p>
            <a:pPr marL="342900" indent="-342900">
              <a:spcAft>
                <a:spcPts val="600"/>
              </a:spcAft>
              <a:buSzPct val="100000"/>
              <a:buChar char="•"/>
            </a:pPr>
            <a:r>
              <a:rPr lang="en-US" sz="11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Madrid (3 Oct) — Salida al aeropuerto 5:45am, preparar maletas la noche anterior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9171432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Checklist</a:t>
            </a:r>
            <a:endParaRPr lang="en-US" sz="900" dirty="0"/>
          </a:p>
        </p:txBody>
      </p:sp>
      <p:sp>
        <p:nvSpPr>
          <p:cNvPr id="11" name="Text 9"/>
          <p:cNvSpPr/>
          <p:nvPr/>
        </p:nvSpPr>
        <p:spPr>
          <a:xfrm>
            <a:off x="457200" y="6473952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Sevilla 2026 · #FVSUZV</a:t>
            </a:r>
            <a:endParaRPr lang="en-US" sz="9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9144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CHECKLIST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621792"/>
            <a:ext cx="10515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2B242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Actividades con reservacion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48640" y="1783080"/>
            <a:ext cx="256032" cy="256032"/>
          </a:xfrm>
          <a:prstGeom prst="ellipse">
            <a:avLst/>
          </a:prstGeom>
          <a:solidFill>
            <a:srgbClr val="2E7D4F"/>
          </a:solidFill>
          <a:ln/>
        </p:spPr>
      </p:sp>
      <p:sp>
        <p:nvSpPr>
          <p:cNvPr id="5" name="Text 3"/>
          <p:cNvSpPr/>
          <p:nvPr/>
        </p:nvSpPr>
        <p:spPr>
          <a:xfrm>
            <a:off x="960120" y="1737360"/>
            <a:ext cx="10515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E7D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Llegada a Barajas T1, desayuno en el aeropuerto, Metro L8 + cercanias/taxi a Atocha  —  Dia 1  (completa)</a:t>
            </a:r>
            <a:endParaRPr lang="en-US" sz="1250" dirty="0"/>
          </a:p>
        </p:txBody>
      </p:sp>
      <p:sp>
        <p:nvSpPr>
          <p:cNvPr id="6" name="Shape 4"/>
          <p:cNvSpPr/>
          <p:nvPr/>
        </p:nvSpPr>
        <p:spPr>
          <a:xfrm>
            <a:off x="548640" y="2194560"/>
            <a:ext cx="256032" cy="256032"/>
          </a:xfrm>
          <a:prstGeom prst="ellipse">
            <a:avLst/>
          </a:prstGeom>
          <a:solidFill>
            <a:srgbClr val="D9A441"/>
          </a:solidFill>
          <a:ln/>
        </p:spPr>
      </p:sp>
      <p:sp>
        <p:nvSpPr>
          <p:cNvPr id="7" name="Text 5"/>
          <p:cNvSpPr/>
          <p:nvPr/>
        </p:nvSpPr>
        <p:spPr>
          <a:xfrm>
            <a:off x="960120" y="2148840"/>
            <a:ext cx="10515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Vuelo Madris . Sevilla (9:30-11:00am, llega ~1:00-1:30pm)  —  Dia 1  (0/1 reservaciones listas)</a:t>
            </a:r>
            <a:endParaRPr lang="en-US" sz="1250" dirty="0"/>
          </a:p>
        </p:txBody>
      </p:sp>
      <p:sp>
        <p:nvSpPr>
          <p:cNvPr id="8" name="Shape 6"/>
          <p:cNvSpPr/>
          <p:nvPr/>
        </p:nvSpPr>
        <p:spPr>
          <a:xfrm>
            <a:off x="548640" y="2606040"/>
            <a:ext cx="256032" cy="256032"/>
          </a:xfrm>
          <a:prstGeom prst="ellipse">
            <a:avLst/>
          </a:prstGeom>
          <a:solidFill>
            <a:srgbClr val="D9A441"/>
          </a:solidFill>
          <a:ln/>
        </p:spPr>
      </p:sp>
      <p:sp>
        <p:nvSpPr>
          <p:cNvPr id="9" name="Text 7"/>
          <p:cNvSpPr/>
          <p:nvPr/>
        </p:nvSpPr>
        <p:spPr>
          <a:xfrm>
            <a:off x="960120" y="2560320"/>
            <a:ext cx="10515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Paseo por Barrio de Santa Cruz; vista exterior de Catedral y Giralda  —  Dia 1  (0/1 reservaciones listas)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548640" y="3017520"/>
            <a:ext cx="256032" cy="256032"/>
          </a:xfrm>
          <a:prstGeom prst="ellipse">
            <a:avLst/>
          </a:prstGeom>
          <a:solidFill>
            <a:srgbClr val="D9A441"/>
          </a:solidFill>
          <a:ln/>
        </p:spPr>
      </p:sp>
      <p:sp>
        <p:nvSpPr>
          <p:cNvPr id="11" name="Text 9"/>
          <p:cNvSpPr/>
          <p:nvPr/>
        </p:nvSpPr>
        <p:spPr>
          <a:xfrm>
            <a:off x="960120" y="2971800"/>
            <a:ext cx="10515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Cena: Bar El Rinconcillo (c/ Gerona 40) — el mas antiguo de Sevilla, 1670  —  Dia 1  (0/1 reservaciones listas)</a:t>
            </a:r>
            <a:endParaRPr lang="en-US" sz="1250" dirty="0"/>
          </a:p>
        </p:txBody>
      </p:sp>
      <p:sp>
        <p:nvSpPr>
          <p:cNvPr id="12" name="Shape 10"/>
          <p:cNvSpPr/>
          <p:nvPr/>
        </p:nvSpPr>
        <p:spPr>
          <a:xfrm>
            <a:off x="548640" y="3429000"/>
            <a:ext cx="256032" cy="256032"/>
          </a:xfrm>
          <a:prstGeom prst="ellipse">
            <a:avLst/>
          </a:prstGeom>
          <a:solidFill>
            <a:srgbClr val="D9A441"/>
          </a:solidFill>
          <a:ln/>
        </p:spPr>
      </p:sp>
      <p:sp>
        <p:nvSpPr>
          <p:cNvPr id="13" name="Text 11"/>
          <p:cNvSpPr/>
          <p:nvPr/>
        </p:nvSpPr>
        <p:spPr>
          <a:xfrm>
            <a:off x="960120" y="3383280"/>
            <a:ext cx="10515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Llegarda al hotel Jerez  —  Dia 6  (0/1 reservaciones listas)</a:t>
            </a:r>
            <a:endParaRPr lang="en-US" sz="1250" dirty="0"/>
          </a:p>
        </p:txBody>
      </p:sp>
      <p:sp>
        <p:nvSpPr>
          <p:cNvPr id="14" name="Text 12"/>
          <p:cNvSpPr/>
          <p:nvPr/>
        </p:nvSpPr>
        <p:spPr>
          <a:xfrm>
            <a:off x="9171432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Checklist</a:t>
            </a:r>
            <a:endParaRPr lang="en-US" sz="900" dirty="0"/>
          </a:p>
        </p:txBody>
      </p:sp>
      <p:sp>
        <p:nvSpPr>
          <p:cNvPr id="15" name="Text 13"/>
          <p:cNvSpPr/>
          <p:nvPr/>
        </p:nvSpPr>
        <p:spPr>
          <a:xfrm>
            <a:off x="457200" y="6473952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Sevilla 2026 · #FVSUZV</a:t>
            </a:r>
            <a:endParaRPr lang="en-US" sz="9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9144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PRESUPUESTO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621792"/>
            <a:ext cx="10515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2B242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Estimado</a:t>
            </a:r>
            <a:endParaRPr lang="en-US" sz="3000" dirty="0"/>
          </a:p>
        </p:txBody>
      </p:sp>
      <p:graphicFrame>
        <p:nvGraphicFramePr>
          <p:cNvPr id="2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48640" y="1691640"/>
          <a:ext cx="7863840" cy="914400"/>
        </p:xfrm>
        <a:graphic>
          <a:graphicData uri="http://schemas.openxmlformats.org/drawingml/2006/table">
            <a:tbl>
              <a:tblPr/>
              <a:tblGrid>
                <a:gridCol w="5852160"/>
                <a:gridCol w="2011680"/>
              </a:tblGrid>
              <a:tr h="42062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</a:rPr>
                        <a:t>Concepto</a:t>
                      </a:r>
                      <a:endParaRPr lang="en-US" sz="125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3324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</a:rPr>
                        <a:t>Estimado</a:t>
                      </a:r>
                      <a:endParaRPr lang="en-US" sz="125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3324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50" dirty="0">
                          <a:solidFill>
                            <a:srgbClr val="2B2420"/>
                          </a:solidFill>
                        </a:rPr>
                        <a:t>Trenes AVE (Madrid-Sevilla, Cordoba ida/vuelta, Malaga-Madrid)</a:t>
                      </a:r>
                      <a:endParaRPr lang="en-US" sz="125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250" dirty="0">
                          <a:solidFill>
                            <a:srgbClr val="2B2420"/>
                          </a:solidFill>
                        </a:rPr>
                        <a:t>250-300 €</a:t>
                      </a:r>
                      <a:endParaRPr lang="en-US" sz="125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50" dirty="0">
                          <a:solidFill>
                            <a:srgbClr val="2B2420"/>
                          </a:solidFill>
                        </a:rPr>
                        <a:t>Alojamiento (13 noches, promedio 85€/noche)</a:t>
                      </a:r>
                      <a:endParaRPr lang="en-US" sz="125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3EC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250" dirty="0">
                          <a:solidFill>
                            <a:srgbClr val="2B2420"/>
                          </a:solidFill>
                        </a:rPr>
                        <a:t>1,100 €</a:t>
                      </a:r>
                      <a:endParaRPr lang="en-US" sz="125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3EC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50" dirty="0">
                          <a:solidFill>
                            <a:srgbClr val="2B2420"/>
                          </a:solidFill>
                        </a:rPr>
                        <a:t>Auto de renta (4 dias + gasolina + peajes)</a:t>
                      </a:r>
                      <a:endParaRPr lang="en-US" sz="125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250" dirty="0">
                          <a:solidFill>
                            <a:srgbClr val="2B2420"/>
                          </a:solidFill>
                        </a:rPr>
                        <a:t>180-220 €</a:t>
                      </a:r>
                      <a:endParaRPr lang="en-US" sz="125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50" dirty="0">
                          <a:solidFill>
                            <a:srgbClr val="2B2420"/>
                          </a:solidFill>
                        </a:rPr>
                        <a:t>Alimentacion (tapas, restaurantes, mercados)</a:t>
                      </a:r>
                      <a:endParaRPr lang="en-US" sz="125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3EC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250" dirty="0">
                          <a:solidFill>
                            <a:srgbClr val="2B2420"/>
                          </a:solidFill>
                        </a:rPr>
                        <a:t>600-800 €</a:t>
                      </a:r>
                      <a:endParaRPr lang="en-US" sz="125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3EC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50" dirty="0">
                          <a:solidFill>
                            <a:srgbClr val="2B2420"/>
                          </a:solidFill>
                        </a:rPr>
                        <a:t>Entradas a monumentos y experiencias</a:t>
                      </a:r>
                      <a:endParaRPr lang="en-US" sz="125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250" dirty="0">
                          <a:solidFill>
                            <a:srgbClr val="2B2420"/>
                          </a:solidFill>
                        </a:rPr>
                        <a:t>180-230 €</a:t>
                      </a:r>
                      <a:endParaRPr lang="en-US" sz="125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50" dirty="0">
                          <a:solidFill>
                            <a:srgbClr val="2B2420"/>
                          </a:solidFill>
                        </a:rPr>
                        <a:t>Corridas de toros (Sevilla + Madrid, 2 personas)</a:t>
                      </a:r>
                      <a:endParaRPr lang="en-US" sz="125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3EC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250" dirty="0">
                          <a:solidFill>
                            <a:srgbClr val="2B2420"/>
                          </a:solidFill>
                        </a:rPr>
                        <a:t>80-200 €</a:t>
                      </a:r>
                      <a:endParaRPr lang="en-US" sz="125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3EC"/>
                    </a:solidFill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50" dirty="0">
                          <a:solidFill>
                            <a:srgbClr val="2B2420"/>
                          </a:solidFill>
                        </a:rPr>
                        <a:t>Transporte local (taxi, metro, bus)</a:t>
                      </a:r>
                      <a:endParaRPr lang="en-US" sz="125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250" dirty="0">
                          <a:solidFill>
                            <a:srgbClr val="2B2420"/>
                          </a:solidFill>
                        </a:rPr>
                        <a:t>80-100 €</a:t>
                      </a:r>
                      <a:endParaRPr lang="en-US" sz="1250" dirty="0"/>
                    </a:p>
                  </a:txBody>
                  <a:tcPr marL="91440" marR="91440" marT="45720" marB="45720">
                    <a:lnL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3DA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Text 2"/>
          <p:cNvSpPr/>
          <p:nvPr/>
        </p:nvSpPr>
        <p:spPr>
          <a:xfrm>
            <a:off x="9171432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Presupuesto</a:t>
            </a:r>
            <a:endParaRPr lang="en-US" sz="900" dirty="0"/>
          </a:p>
        </p:txBody>
      </p:sp>
      <p:sp>
        <p:nvSpPr>
          <p:cNvPr id="6" name="Text 3"/>
          <p:cNvSpPr/>
          <p:nvPr/>
        </p:nvSpPr>
        <p:spPr>
          <a:xfrm>
            <a:off x="457200" y="6473952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Sevilla 2026 · #FVSUZV</a:t>
            </a:r>
            <a:endParaRPr lang="en-US" sz="9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2B181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1463040" y="-1645920"/>
            <a:ext cx="4389120" cy="4389120"/>
          </a:xfrm>
          <a:prstGeom prst="ellipse">
            <a:avLst/>
          </a:prstGeom>
          <a:solidFill>
            <a:srgbClr val="6E2117">
              <a:alpha val="55000"/>
            </a:srgbClr>
          </a:solidFill>
          <a:ln/>
        </p:spPr>
      </p:sp>
      <p:sp>
        <p:nvSpPr>
          <p:cNvPr id="3" name="Shape 1"/>
          <p:cNvSpPr/>
          <p:nvPr/>
        </p:nvSpPr>
        <p:spPr>
          <a:xfrm>
            <a:off x="9875520" y="4206240"/>
            <a:ext cx="3657600" cy="3657600"/>
          </a:xfrm>
          <a:prstGeom prst="ellipse">
            <a:avLst/>
          </a:prstGeom>
          <a:solidFill>
            <a:srgbClr val="1F4E5F">
              <a:alpha val="45000"/>
            </a:srgbClr>
          </a:solidFill>
          <a:ln/>
        </p:spPr>
      </p:sp>
      <p:sp>
        <p:nvSpPr>
          <p:cNvPr id="4" name="Text 2"/>
          <p:cNvSpPr/>
          <p:nvPr/>
        </p:nvSpPr>
        <p:spPr>
          <a:xfrm>
            <a:off x="822960" y="2468880"/>
            <a:ext cx="10058400" cy="10058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4600" b="1" dirty="0">
                <a:solidFill>
                  <a:srgbClr val="FFFFFF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¡Buen viaje!</a:t>
            </a:r>
            <a:endParaRPr lang="en-US" sz="4600" dirty="0"/>
          </a:p>
        </p:txBody>
      </p:sp>
      <p:sp>
        <p:nvSpPr>
          <p:cNvPr id="5" name="Text 3"/>
          <p:cNvSpPr/>
          <p:nvPr/>
        </p:nvSpPr>
        <p:spPr>
          <a:xfrm>
            <a:off x="822960" y="3383280"/>
            <a:ext cx="96012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i="1" dirty="0">
                <a:solidFill>
                  <a:srgbClr val="E8D9C8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Este cuadernillo se actualiza cada vez que agregas datos en la app.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171432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Cierre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457200" y="6473952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Sevilla 2026 · #FVSUZV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9144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RESERVAS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621792"/>
            <a:ext cx="10515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2B242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Otros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48640" y="1737360"/>
            <a:ext cx="5212080" cy="2377440"/>
          </a:xfrm>
          <a:prstGeom prst="roundRect">
            <a:avLst>
              <a:gd name="adj" fmla="val 3077"/>
            </a:avLst>
          </a:prstGeom>
          <a:solidFill>
            <a:srgbClr val="F7F3EC"/>
          </a:solidFill>
          <a:ln/>
          <a:effectLst>
            <a:outerShdw sx="100000" sy="100000" kx="0" ky="0" algn="bl" rotWithShape="0" blurRad="101600" dist="38100" dir="5400000">
              <a:srgbClr val="000000">
                <a:alpha val="12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822960" y="1920240"/>
            <a:ext cx="4663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9A332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Sin pendientes 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822960" y="2423160"/>
            <a:ext cx="466344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5000"/>
              </a:lnSpc>
              <a:buNone/>
            </a:pPr>
            <a:endParaRPr lang="en-US" sz="1150" dirty="0"/>
          </a:p>
        </p:txBody>
      </p:sp>
      <p:sp>
        <p:nvSpPr>
          <p:cNvPr id="7" name="Text 5"/>
          <p:cNvSpPr/>
          <p:nvPr/>
        </p:nvSpPr>
        <p:spPr>
          <a:xfrm>
            <a:off x="822960" y="3657600"/>
            <a:ext cx="4663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i="1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</a:t>
            </a:r>
            <a:endParaRPr lang="en-US" sz="1050" dirty="0"/>
          </a:p>
        </p:txBody>
      </p:sp>
      <p:sp>
        <p:nvSpPr>
          <p:cNvPr id="8" name="Shape 6"/>
          <p:cNvSpPr/>
          <p:nvPr/>
        </p:nvSpPr>
        <p:spPr>
          <a:xfrm>
            <a:off x="548640" y="4343400"/>
            <a:ext cx="5212080" cy="2011680"/>
          </a:xfrm>
          <a:prstGeom prst="roundRect">
            <a:avLst>
              <a:gd name="adj" fmla="val 3636"/>
            </a:avLst>
          </a:prstGeom>
          <a:solidFill>
            <a:srgbClr val="E8EEF0"/>
          </a:solidFill>
          <a:ln w="15875">
            <a:solidFill>
              <a:srgbClr val="1F4E5F"/>
            </a:solidFill>
            <a:prstDash val="dash"/>
          </a:ln>
        </p:spPr>
      </p:sp>
      <p:sp>
        <p:nvSpPr>
          <p:cNvPr id="9" name="Shape 7"/>
          <p:cNvSpPr/>
          <p:nvPr/>
        </p:nvSpPr>
        <p:spPr>
          <a:xfrm>
            <a:off x="2926080" y="4846320"/>
            <a:ext cx="457200" cy="457200"/>
          </a:xfrm>
          <a:prstGeom prst="ellipse">
            <a:avLst/>
          </a:prstGeom>
          <a:solidFill>
            <a:srgbClr val="1F4E5F"/>
          </a:solidFill>
          <a:ln/>
        </p:spPr>
      </p:sp>
      <p:sp>
        <p:nvSpPr>
          <p:cNvPr id="10" name="Text 8"/>
          <p:cNvSpPr/>
          <p:nvPr/>
        </p:nvSpPr>
        <p:spPr>
          <a:xfrm>
            <a:off x="2926080" y="484632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📷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914400" y="5394960"/>
            <a:ext cx="4480560" cy="777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50" i="1" dirty="0">
                <a:solidFill>
                  <a:srgbClr val="1F4E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Foto o comprobante de Sin pendientes </a:t>
            </a:r>
            <a:endParaRPr lang="en-US" sz="1150" dirty="0"/>
          </a:p>
        </p:txBody>
      </p:sp>
      <p:sp>
        <p:nvSpPr>
          <p:cNvPr id="12" name="Text 10"/>
          <p:cNvSpPr/>
          <p:nvPr/>
        </p:nvSpPr>
        <p:spPr>
          <a:xfrm>
            <a:off x="9171432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Otros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457200" y="6473952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Sevilla 2026 · #FVSUZV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9144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RESERVAS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621792"/>
            <a:ext cx="10515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2B242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Restaurantes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48640" y="1737360"/>
            <a:ext cx="5212080" cy="2377440"/>
          </a:xfrm>
          <a:prstGeom prst="roundRect">
            <a:avLst>
              <a:gd name="adj" fmla="val 3077"/>
            </a:avLst>
          </a:prstGeom>
          <a:solidFill>
            <a:srgbClr val="F7F3EC"/>
          </a:solidFill>
          <a:ln/>
          <a:effectLst>
            <a:outerShdw sx="100000" sy="100000" kx="0" ky="0" algn="bl" rotWithShape="0" blurRad="101600" dist="38100" dir="5400000">
              <a:srgbClr val="000000">
                <a:alpha val="12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822960" y="1920240"/>
            <a:ext cx="4663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9A332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 Bar El Rinconcillo 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822960" y="2423160"/>
            <a:ext cx="466344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5000"/>
              </a:lnSpc>
              <a:buNone/>
            </a:pPr>
            <a:r>
              <a:rPr lang="en-US" sz="11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Llamra para reservar</a:t>
            </a:r>
            <a:endParaRPr lang="en-US" sz="1150" dirty="0"/>
          </a:p>
        </p:txBody>
      </p:sp>
      <p:sp>
        <p:nvSpPr>
          <p:cNvPr id="7" name="Text 5"/>
          <p:cNvSpPr/>
          <p:nvPr/>
        </p:nvSpPr>
        <p:spPr>
          <a:xfrm>
            <a:off x="822960" y="3657600"/>
            <a:ext cx="4663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i="1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3000</a:t>
            </a:r>
            <a:endParaRPr lang="en-US" sz="1050" dirty="0"/>
          </a:p>
        </p:txBody>
      </p:sp>
      <p:sp>
        <p:nvSpPr>
          <p:cNvPr id="8" name="Shape 6"/>
          <p:cNvSpPr/>
          <p:nvPr/>
        </p:nvSpPr>
        <p:spPr>
          <a:xfrm>
            <a:off x="548640" y="4343400"/>
            <a:ext cx="5212080" cy="2011680"/>
          </a:xfrm>
          <a:prstGeom prst="roundRect">
            <a:avLst>
              <a:gd name="adj" fmla="val 3636"/>
            </a:avLst>
          </a:prstGeom>
          <a:solidFill>
            <a:srgbClr val="E8EEF0"/>
          </a:solidFill>
          <a:ln w="15875">
            <a:solidFill>
              <a:srgbClr val="1F4E5F"/>
            </a:solidFill>
            <a:prstDash val="dash"/>
          </a:ln>
        </p:spPr>
      </p:sp>
      <p:sp>
        <p:nvSpPr>
          <p:cNvPr id="9" name="Shape 7"/>
          <p:cNvSpPr/>
          <p:nvPr/>
        </p:nvSpPr>
        <p:spPr>
          <a:xfrm>
            <a:off x="2926080" y="4846320"/>
            <a:ext cx="457200" cy="457200"/>
          </a:xfrm>
          <a:prstGeom prst="ellipse">
            <a:avLst/>
          </a:prstGeom>
          <a:solidFill>
            <a:srgbClr val="1F4E5F"/>
          </a:solidFill>
          <a:ln/>
        </p:spPr>
      </p:sp>
      <p:sp>
        <p:nvSpPr>
          <p:cNvPr id="10" name="Text 8"/>
          <p:cNvSpPr/>
          <p:nvPr/>
        </p:nvSpPr>
        <p:spPr>
          <a:xfrm>
            <a:off x="2926080" y="484632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📷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914400" y="5394960"/>
            <a:ext cx="4480560" cy="777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50" i="1" dirty="0">
                <a:solidFill>
                  <a:srgbClr val="1F4E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Foto o comprobante de  Bar El Rinconcillo </a:t>
            </a:r>
            <a:endParaRPr lang="en-US" sz="1150" dirty="0"/>
          </a:p>
        </p:txBody>
      </p:sp>
      <p:sp>
        <p:nvSpPr>
          <p:cNvPr id="12" name="Text 10"/>
          <p:cNvSpPr/>
          <p:nvPr/>
        </p:nvSpPr>
        <p:spPr>
          <a:xfrm>
            <a:off x="9171432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Restaurantes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457200" y="6473952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Sevilla 2026 · #FVSUZV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9144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RESERVAS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621792"/>
            <a:ext cx="10515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2B242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Hoteles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548640" y="1737360"/>
            <a:ext cx="5212080" cy="2377440"/>
          </a:xfrm>
          <a:prstGeom prst="roundRect">
            <a:avLst>
              <a:gd name="adj" fmla="val 3077"/>
            </a:avLst>
          </a:prstGeom>
          <a:solidFill>
            <a:srgbClr val="F7F3EC"/>
          </a:solidFill>
          <a:ln/>
          <a:effectLst>
            <a:outerShdw sx="100000" sy="100000" kx="0" ky="0" algn="bl" rotWithShape="0" blurRad="101600" dist="38100" dir="5400000">
              <a:srgbClr val="000000">
                <a:alpha val="12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822960" y="1920240"/>
            <a:ext cx="46634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9A3324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ITC Jerez by Soho Boutique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822960" y="2423160"/>
            <a:ext cx="466344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ct val="125000"/>
              </a:lnSpc>
              <a:buNone/>
            </a:pPr>
            <a:r>
              <a:rPr lang="en-US" sz="11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BE-63160854</a:t>
            </a:r>
            <a:endParaRPr lang="en-US" sz="1150" dirty="0"/>
          </a:p>
        </p:txBody>
      </p:sp>
      <p:sp>
        <p:nvSpPr>
          <p:cNvPr id="7" name="Text 5"/>
          <p:cNvSpPr/>
          <p:nvPr/>
        </p:nvSpPr>
        <p:spPr>
          <a:xfrm>
            <a:off x="822960" y="3657600"/>
            <a:ext cx="46634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50" i="1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2500</a:t>
            </a:r>
            <a:endParaRPr lang="en-US" sz="1050" dirty="0"/>
          </a:p>
        </p:txBody>
      </p:sp>
      <p:sp>
        <p:nvSpPr>
          <p:cNvPr id="8" name="Shape 6"/>
          <p:cNvSpPr/>
          <p:nvPr/>
        </p:nvSpPr>
        <p:spPr>
          <a:xfrm>
            <a:off x="548640" y="4343400"/>
            <a:ext cx="5212080" cy="2011680"/>
          </a:xfrm>
          <a:prstGeom prst="roundRect">
            <a:avLst>
              <a:gd name="adj" fmla="val 2727"/>
            </a:avLst>
          </a:prstGeom>
          <a:solidFill>
            <a:srgbClr val="FFFFFF"/>
          </a:solidFill>
          <a:ln w="12700">
            <a:solidFill>
              <a:srgbClr val="DDD3C7"/>
            </a:solidFill>
            <a:prstDash val="solid"/>
          </a:ln>
        </p:spPr>
      </p:sp>
      <p:pic>
        <p:nvPicPr>
          <p:cNvPr id="9" name="Image 0" descr="/home/u142919624/domains/trip.migram.com.mx/nodejs/uploads/713767e4-1525-40fb-a41c-173b6ffc5cec/1783126015636_ayvfkd_ITC_Jerez_by_Soho_Boutique___Web_Oficial___C_diz.pdf">    </p:cNvPr>
          <p:cNvPicPr>
            <a:picLocks noChangeAspect="1"/>
          </p:cNvPicPr>
          <p:nvPr/>
        </p:nvPicPr>
        <p:blipFill>
          <a:blip r:embed="rId1"/>
          <a:srcRect l="-87500" r="-87500" t="0" b="0"/>
          <a:stretch/>
        </p:blipFill>
        <p:spPr>
          <a:xfrm>
            <a:off x="640080" y="4434840"/>
            <a:ext cx="5029200" cy="1828800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9171432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Hoteles</a:t>
            </a:r>
            <a:endParaRPr lang="en-US" sz="900" dirty="0"/>
          </a:p>
        </p:txBody>
      </p:sp>
      <p:sp>
        <p:nvSpPr>
          <p:cNvPr id="11" name="Text 8"/>
          <p:cNvSpPr/>
          <p:nvPr/>
        </p:nvSpPr>
        <p:spPr>
          <a:xfrm>
            <a:off x="457200" y="6473952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Sevilla 2026 · #FVSUZV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9144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1  ·  Domingo 20 Sep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658368"/>
            <a:ext cx="69494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B242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Madrid → Sevilla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48640" y="1691640"/>
            <a:ext cx="384048" cy="384048"/>
          </a:xfrm>
          <a:prstGeom prst="ellipse">
            <a:avLst/>
          </a:prstGeom>
          <a:solidFill>
            <a:srgbClr val="2E7D4F"/>
          </a:solidFill>
          <a:ln/>
        </p:spPr>
      </p:sp>
      <p:sp>
        <p:nvSpPr>
          <p:cNvPr id="5" name="Text 3"/>
          <p:cNvSpPr/>
          <p:nvPr/>
        </p:nvSpPr>
        <p:spPr>
          <a:xfrm>
            <a:off x="548640" y="169164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🌅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051560" y="163677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Llegada a Barajas T1, desayuno en el aeropuerto, Metro L8 + cercanias/taxi a Atocha  (2)  ✓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548640" y="2560320"/>
            <a:ext cx="384048" cy="384048"/>
          </a:xfrm>
          <a:prstGeom prst="ellipse">
            <a:avLst/>
          </a:prstGeom>
          <a:solidFill>
            <a:srgbClr val="D9A441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256032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🚄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051560" y="250545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Vuelo Madris . Sevilla (9:30-11:00am, llega ~1:00-1:30pm)  (3)  (reserva pendiente)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548640" y="3429000"/>
            <a:ext cx="384048" cy="384048"/>
          </a:xfrm>
          <a:prstGeom prst="ellipse">
            <a:avLst/>
          </a:prstGeom>
          <a:solidFill>
            <a:srgbClr val="D9A441"/>
          </a:solidFill>
          <a:ln/>
        </p:spPr>
      </p:sp>
      <p:sp>
        <p:nvSpPr>
          <p:cNvPr id="11" name="Text 9"/>
          <p:cNvSpPr/>
          <p:nvPr/>
        </p:nvSpPr>
        <p:spPr>
          <a:xfrm>
            <a:off x="548640" y="342900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🚶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051560" y="337413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Paseo por Barrio de Santa Cruz; vista exterior de Catedral y Giralda  (reserva pendiente)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548640" y="4297680"/>
            <a:ext cx="384048" cy="384048"/>
          </a:xfrm>
          <a:prstGeom prst="ellipse">
            <a:avLst/>
          </a:prstGeom>
          <a:solidFill>
            <a:srgbClr val="D9A441"/>
          </a:solidFill>
          <a:ln/>
        </p:spPr>
      </p:sp>
      <p:sp>
        <p:nvSpPr>
          <p:cNvPr id="14" name="Text 12"/>
          <p:cNvSpPr/>
          <p:nvPr/>
        </p:nvSpPr>
        <p:spPr>
          <a:xfrm>
            <a:off x="548640" y="429768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🍽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051560" y="424281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Cena: Bar El Rinconcillo (c/ Gerona 40) — el mas antiguo de Sevilla, 1670  (reserva pendiente)</a:t>
            </a:r>
            <a:endParaRPr lang="en-US" sz="1250" dirty="0"/>
          </a:p>
        </p:txBody>
      </p:sp>
      <p:sp>
        <p:nvSpPr>
          <p:cNvPr id="16" name="Shape 14"/>
          <p:cNvSpPr/>
          <p:nvPr/>
        </p:nvSpPr>
        <p:spPr>
          <a:xfrm>
            <a:off x="548640" y="5212080"/>
            <a:ext cx="6675120" cy="457200"/>
          </a:xfrm>
          <a:prstGeom prst="roundRect">
            <a:avLst>
              <a:gd name="adj" fmla="val 12000"/>
            </a:avLst>
          </a:prstGeom>
          <a:solidFill>
            <a:srgbClr val="F7F3EC"/>
          </a:solidFill>
          <a:ln/>
        </p:spPr>
      </p:sp>
      <p:sp>
        <p:nvSpPr>
          <p:cNvPr id="17" name="Text 15"/>
          <p:cNvSpPr/>
          <p:nvPr/>
        </p:nvSpPr>
        <p:spPr>
          <a:xfrm>
            <a:off x="777240" y="5212080"/>
            <a:ext cx="6309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🏨 Hospedaje: </a:t>
            </a:r>
            <a:pPr indent="0" marL="0">
              <a:buNone/>
            </a:pPr>
            <a:r>
              <a:rPr lang="en-US" sz="12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Hotel Becquer, Sevilla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7452360" y="1691640"/>
            <a:ext cx="4206240" cy="3977640"/>
          </a:xfrm>
          <a:prstGeom prst="roundRect">
            <a:avLst>
              <a:gd name="adj" fmla="val 1379"/>
            </a:avLst>
          </a:prstGeom>
          <a:solidFill>
            <a:srgbClr val="FFFFFF"/>
          </a:solidFill>
          <a:ln w="12700">
            <a:solidFill>
              <a:srgbClr val="DDD3C7"/>
            </a:solidFill>
            <a:prstDash val="solid"/>
          </a:ln>
        </p:spPr>
      </p:sp>
      <p:pic>
        <p:nvPicPr>
          <p:cNvPr id="19" name="Image 0" descr="/home/u142919624/domains/trip.migram.com.mx/nodejs/uploads/713767e4-1525-40fb-a41c-173b6ffc5cec/1783125408936_sldyfc_WhatsApp_Image_2026-06-28_at_8.41.15_PM__2_.jpeg">    </p:cNvPr>
          <p:cNvPicPr>
            <a:picLocks noChangeAspect="1"/>
          </p:cNvPicPr>
          <p:nvPr/>
        </p:nvPicPr>
        <p:blipFill>
          <a:blip r:embed="rId1"/>
          <a:srcRect l="-3012" r="-3012" t="0" b="0"/>
          <a:stretch/>
        </p:blipFill>
        <p:spPr>
          <a:xfrm>
            <a:off x="7543800" y="1783080"/>
            <a:ext cx="4023360" cy="3794760"/>
          </a:xfrm>
          <a:prstGeom prst="rect">
            <a:avLst/>
          </a:prstGeom>
        </p:spPr>
      </p:pic>
      <p:sp>
        <p:nvSpPr>
          <p:cNvPr id="20" name="Text 17"/>
          <p:cNvSpPr/>
          <p:nvPr/>
        </p:nvSpPr>
        <p:spPr>
          <a:xfrm>
            <a:off x="9171432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1 / 14</a:t>
            </a:r>
            <a:endParaRPr lang="en-US" sz="900" dirty="0"/>
          </a:p>
        </p:txBody>
      </p:sp>
      <p:sp>
        <p:nvSpPr>
          <p:cNvPr id="21" name="Text 18"/>
          <p:cNvSpPr/>
          <p:nvPr/>
        </p:nvSpPr>
        <p:spPr>
          <a:xfrm>
            <a:off x="457200" y="6473952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Sevilla 2026 · #FVSUZV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9144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2  ·  Lunes 21 Sep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658368"/>
            <a:ext cx="69494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B242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Sevilla — Centro Historico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48640" y="169164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5" name="Text 3"/>
          <p:cNvSpPr/>
          <p:nvPr/>
        </p:nvSpPr>
        <p:spPr>
          <a:xfrm>
            <a:off x="548640" y="169164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☕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051560" y="163677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Desayuno en Confiteria La Campana (c/ Sierpes 1)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548640" y="256032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256032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🏰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051560" y="250545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Real Alcazar (abre 9:30am, reservar online 12€/pers, 2-3h)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548640" y="342900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11" name="Text 9"/>
          <p:cNvSpPr/>
          <p:nvPr/>
        </p:nvSpPr>
        <p:spPr>
          <a:xfrm>
            <a:off x="548640" y="342900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⛪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051560" y="337413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Catedral y Giralda de Sevilla (12€); almuerzo en Bodega Santa Cruz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548640" y="429768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14" name="Text 12"/>
          <p:cNvSpPr/>
          <p:nvPr/>
        </p:nvSpPr>
        <p:spPr>
          <a:xfrm>
            <a:off x="548640" y="429768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💀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051560" y="424281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Noche de flamenco: Tablao El Arenal o Casa de la Memoria</a:t>
            </a:r>
            <a:endParaRPr lang="en-US" sz="1250" dirty="0"/>
          </a:p>
        </p:txBody>
      </p:sp>
      <p:sp>
        <p:nvSpPr>
          <p:cNvPr id="16" name="Shape 14"/>
          <p:cNvSpPr/>
          <p:nvPr/>
        </p:nvSpPr>
        <p:spPr>
          <a:xfrm>
            <a:off x="548640" y="5212080"/>
            <a:ext cx="6675120" cy="457200"/>
          </a:xfrm>
          <a:prstGeom prst="roundRect">
            <a:avLst>
              <a:gd name="adj" fmla="val 12000"/>
            </a:avLst>
          </a:prstGeom>
          <a:solidFill>
            <a:srgbClr val="F7F3EC"/>
          </a:solidFill>
          <a:ln/>
        </p:spPr>
      </p:sp>
      <p:sp>
        <p:nvSpPr>
          <p:cNvPr id="17" name="Text 15"/>
          <p:cNvSpPr/>
          <p:nvPr/>
        </p:nvSpPr>
        <p:spPr>
          <a:xfrm>
            <a:off x="777240" y="5212080"/>
            <a:ext cx="6309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🏨 Hospedaje: </a:t>
            </a:r>
            <a:pPr indent="0" marL="0">
              <a:buNone/>
            </a:pPr>
            <a:r>
              <a:rPr lang="en-US" sz="12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Hotel Becquer, Sevilla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7452360" y="1691640"/>
            <a:ext cx="4206240" cy="3977640"/>
          </a:xfrm>
          <a:prstGeom prst="roundRect">
            <a:avLst>
              <a:gd name="adj" fmla="val 1839"/>
            </a:avLst>
          </a:prstGeom>
          <a:solidFill>
            <a:srgbClr val="E8EEF0"/>
          </a:solidFill>
          <a:ln w="15875">
            <a:solidFill>
              <a:srgbClr val="1F4E5F"/>
            </a:solidFill>
            <a:prstDash val="dash"/>
          </a:ln>
        </p:spPr>
      </p:sp>
      <p:sp>
        <p:nvSpPr>
          <p:cNvPr id="19" name="Shape 17"/>
          <p:cNvSpPr/>
          <p:nvPr/>
        </p:nvSpPr>
        <p:spPr>
          <a:xfrm>
            <a:off x="9326880" y="3177540"/>
            <a:ext cx="457200" cy="457200"/>
          </a:xfrm>
          <a:prstGeom prst="ellipse">
            <a:avLst/>
          </a:prstGeom>
          <a:solidFill>
            <a:srgbClr val="1F4E5F"/>
          </a:solidFill>
          <a:ln/>
        </p:spPr>
      </p:sp>
      <p:sp>
        <p:nvSpPr>
          <p:cNvPr id="20" name="Text 18"/>
          <p:cNvSpPr/>
          <p:nvPr/>
        </p:nvSpPr>
        <p:spPr>
          <a:xfrm>
            <a:off x="9326880" y="317754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📷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7818120" y="3726180"/>
            <a:ext cx="3474720" cy="1760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50" i="1" dirty="0">
                <a:solidFill>
                  <a:srgbClr val="1F4E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Fotos y reservacion de este dia</a:t>
            </a:r>
            <a:endParaRPr lang="en-US" sz="1150" dirty="0"/>
          </a:p>
        </p:txBody>
      </p:sp>
      <p:sp>
        <p:nvSpPr>
          <p:cNvPr id="22" name="Text 20"/>
          <p:cNvSpPr/>
          <p:nvPr/>
        </p:nvSpPr>
        <p:spPr>
          <a:xfrm>
            <a:off x="9171432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2 / 14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457200" y="6473952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Sevilla 2026 · #FVSUZV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9144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3  ·  Martes 22 Sep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658368"/>
            <a:ext cx="69494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B242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Sevilla — Triana y el Rio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48640" y="169164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5" name="Text 3"/>
          <p:cNvSpPr/>
          <p:nvPr/>
        </p:nvSpPr>
        <p:spPr>
          <a:xfrm>
            <a:off x="548640" y="169164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🍟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051560" y="163677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Desayuno y Mercado de Triana; ceramica artesanal en calle San Jorge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548640" y="256032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256032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🚢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051560" y="250545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Almuerzo en La Primera del Puente; paseo por el Guadalquivir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548640" y="342900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11" name="Text 9"/>
          <p:cNvSpPr/>
          <p:nvPr/>
        </p:nvSpPr>
        <p:spPr>
          <a:xfrm>
            <a:off x="548640" y="342900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🗼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051560" y="337413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Torre del Oro (3€); Parque de Maria Luisa y Plaza de Espana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548640" y="429768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14" name="Text 12"/>
          <p:cNvSpPr/>
          <p:nvPr/>
        </p:nvSpPr>
        <p:spPr>
          <a:xfrm>
            <a:off x="548640" y="429768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🦀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051560" y="424281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Cena: Marisqueria El Espigon (gambas al ajillo, ostiones)</a:t>
            </a:r>
            <a:endParaRPr lang="en-US" sz="1250" dirty="0"/>
          </a:p>
        </p:txBody>
      </p:sp>
      <p:sp>
        <p:nvSpPr>
          <p:cNvPr id="16" name="Shape 14"/>
          <p:cNvSpPr/>
          <p:nvPr/>
        </p:nvSpPr>
        <p:spPr>
          <a:xfrm>
            <a:off x="548640" y="5212080"/>
            <a:ext cx="6675120" cy="457200"/>
          </a:xfrm>
          <a:prstGeom prst="roundRect">
            <a:avLst>
              <a:gd name="adj" fmla="val 12000"/>
            </a:avLst>
          </a:prstGeom>
          <a:solidFill>
            <a:srgbClr val="F7F3EC"/>
          </a:solidFill>
          <a:ln/>
        </p:spPr>
      </p:sp>
      <p:sp>
        <p:nvSpPr>
          <p:cNvPr id="17" name="Text 15"/>
          <p:cNvSpPr/>
          <p:nvPr/>
        </p:nvSpPr>
        <p:spPr>
          <a:xfrm>
            <a:off x="777240" y="5212080"/>
            <a:ext cx="6309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🏨 Hospedaje: </a:t>
            </a:r>
            <a:pPr indent="0" marL="0">
              <a:buNone/>
            </a:pPr>
            <a:r>
              <a:rPr lang="en-US" sz="12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Hotel Becquer, Sevilla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7452360" y="1691640"/>
            <a:ext cx="4206240" cy="3977640"/>
          </a:xfrm>
          <a:prstGeom prst="roundRect">
            <a:avLst>
              <a:gd name="adj" fmla="val 1839"/>
            </a:avLst>
          </a:prstGeom>
          <a:solidFill>
            <a:srgbClr val="E8EEF0"/>
          </a:solidFill>
          <a:ln w="15875">
            <a:solidFill>
              <a:srgbClr val="1F4E5F"/>
            </a:solidFill>
            <a:prstDash val="dash"/>
          </a:ln>
        </p:spPr>
      </p:sp>
      <p:sp>
        <p:nvSpPr>
          <p:cNvPr id="19" name="Shape 17"/>
          <p:cNvSpPr/>
          <p:nvPr/>
        </p:nvSpPr>
        <p:spPr>
          <a:xfrm>
            <a:off x="9326880" y="3177540"/>
            <a:ext cx="457200" cy="457200"/>
          </a:xfrm>
          <a:prstGeom prst="ellipse">
            <a:avLst/>
          </a:prstGeom>
          <a:solidFill>
            <a:srgbClr val="1F4E5F"/>
          </a:solidFill>
          <a:ln/>
        </p:spPr>
      </p:sp>
      <p:sp>
        <p:nvSpPr>
          <p:cNvPr id="20" name="Text 18"/>
          <p:cNvSpPr/>
          <p:nvPr/>
        </p:nvSpPr>
        <p:spPr>
          <a:xfrm>
            <a:off x="9326880" y="317754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📷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7818120" y="3726180"/>
            <a:ext cx="3474720" cy="1760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50" i="1" dirty="0">
                <a:solidFill>
                  <a:srgbClr val="1F4E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Fotos y reservacion de este dia</a:t>
            </a:r>
            <a:endParaRPr lang="en-US" sz="1150" dirty="0"/>
          </a:p>
        </p:txBody>
      </p:sp>
      <p:sp>
        <p:nvSpPr>
          <p:cNvPr id="22" name="Text 20"/>
          <p:cNvSpPr/>
          <p:nvPr/>
        </p:nvSpPr>
        <p:spPr>
          <a:xfrm>
            <a:off x="9171432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3 / 14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457200" y="6473952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Sevilla 2026 · #FVSUZV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91440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4  ·  Miercoles 23 Sep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548640" y="658368"/>
            <a:ext cx="694944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2B2420"/>
                </a:solidFill>
                <a:latin typeface="Cambria" pitchFamily="34" charset="0"/>
                <a:ea typeface="Cambria" pitchFamily="34" charset="-122"/>
                <a:cs typeface="Cambria" pitchFamily="34" charset="-120"/>
              </a:rPr>
              <a:t>Sevilla — Metropol &amp; Barrios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548640" y="169164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5" name="Text 3"/>
          <p:cNvSpPr/>
          <p:nvPr/>
        </p:nvSpPr>
        <p:spPr>
          <a:xfrm>
            <a:off x="548640" y="169164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🍄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051560" y="163677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Metropol Parasol / Las Setas (3€), temprano</a:t>
            </a:r>
            <a:endParaRPr lang="en-US" sz="1250" dirty="0"/>
          </a:p>
        </p:txBody>
      </p:sp>
      <p:sp>
        <p:nvSpPr>
          <p:cNvPr id="7" name="Shape 5"/>
          <p:cNvSpPr/>
          <p:nvPr/>
        </p:nvSpPr>
        <p:spPr>
          <a:xfrm>
            <a:off x="548640" y="256032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256032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⛪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051560" y="250545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Barrio de la Macarena y su Basilica (gratuita)</a:t>
            </a:r>
            <a:endParaRPr lang="en-US" sz="1250" dirty="0"/>
          </a:p>
        </p:txBody>
      </p:sp>
      <p:sp>
        <p:nvSpPr>
          <p:cNvPr id="10" name="Shape 8"/>
          <p:cNvSpPr/>
          <p:nvPr/>
        </p:nvSpPr>
        <p:spPr>
          <a:xfrm>
            <a:off x="548640" y="342900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11" name="Text 9"/>
          <p:cNvSpPr/>
          <p:nvPr/>
        </p:nvSpPr>
        <p:spPr>
          <a:xfrm>
            <a:off x="548640" y="342900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🛍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051560" y="337413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Calle Sierpes y Tetuan; almuerzo en Eslava</a:t>
            </a:r>
            <a:endParaRPr lang="en-US" sz="1250" dirty="0"/>
          </a:p>
        </p:txBody>
      </p:sp>
      <p:sp>
        <p:nvSpPr>
          <p:cNvPr id="13" name="Shape 11"/>
          <p:cNvSpPr/>
          <p:nvPr/>
        </p:nvSpPr>
        <p:spPr>
          <a:xfrm>
            <a:off x="548640" y="4297680"/>
            <a:ext cx="384048" cy="384048"/>
          </a:xfrm>
          <a:prstGeom prst="ellipse">
            <a:avLst/>
          </a:prstGeom>
          <a:solidFill>
            <a:srgbClr val="9A3324"/>
          </a:solidFill>
          <a:ln/>
        </p:spPr>
      </p:sp>
      <p:sp>
        <p:nvSpPr>
          <p:cNvPr id="14" name="Text 12"/>
          <p:cNvSpPr/>
          <p:nvPr/>
        </p:nvSpPr>
        <p:spPr>
          <a:xfrm>
            <a:off x="548640" y="4297680"/>
            <a:ext cx="38404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🎨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051560" y="4242816"/>
            <a:ext cx="630936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Tarde libre; Hospital de los Venerables Sacerdotes (8€)</a:t>
            </a:r>
            <a:endParaRPr lang="en-US" sz="1250" dirty="0"/>
          </a:p>
        </p:txBody>
      </p:sp>
      <p:sp>
        <p:nvSpPr>
          <p:cNvPr id="16" name="Shape 14"/>
          <p:cNvSpPr/>
          <p:nvPr/>
        </p:nvSpPr>
        <p:spPr>
          <a:xfrm>
            <a:off x="548640" y="5212080"/>
            <a:ext cx="6675120" cy="457200"/>
          </a:xfrm>
          <a:prstGeom prst="roundRect">
            <a:avLst>
              <a:gd name="adj" fmla="val 12000"/>
            </a:avLst>
          </a:prstGeom>
          <a:solidFill>
            <a:srgbClr val="F7F3EC"/>
          </a:solidFill>
          <a:ln/>
        </p:spPr>
      </p:sp>
      <p:sp>
        <p:nvSpPr>
          <p:cNvPr id="17" name="Text 15"/>
          <p:cNvSpPr/>
          <p:nvPr/>
        </p:nvSpPr>
        <p:spPr>
          <a:xfrm>
            <a:off x="777240" y="5212080"/>
            <a:ext cx="63093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9A332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🏨 Hospedaje: </a:t>
            </a:r>
            <a:pPr indent="0" marL="0">
              <a:buNone/>
            </a:pPr>
            <a:r>
              <a:rPr lang="en-US" sz="1200" dirty="0">
                <a:solidFill>
                  <a:srgbClr val="2B24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Hotel Becquer, Sevilla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7452360" y="1691640"/>
            <a:ext cx="4206240" cy="3977640"/>
          </a:xfrm>
          <a:prstGeom prst="roundRect">
            <a:avLst>
              <a:gd name="adj" fmla="val 1839"/>
            </a:avLst>
          </a:prstGeom>
          <a:solidFill>
            <a:srgbClr val="E8EEF0"/>
          </a:solidFill>
          <a:ln w="15875">
            <a:solidFill>
              <a:srgbClr val="1F4E5F"/>
            </a:solidFill>
            <a:prstDash val="dash"/>
          </a:ln>
        </p:spPr>
      </p:sp>
      <p:sp>
        <p:nvSpPr>
          <p:cNvPr id="19" name="Shape 17"/>
          <p:cNvSpPr/>
          <p:nvPr/>
        </p:nvSpPr>
        <p:spPr>
          <a:xfrm>
            <a:off x="9326880" y="3177540"/>
            <a:ext cx="457200" cy="457200"/>
          </a:xfrm>
          <a:prstGeom prst="ellipse">
            <a:avLst/>
          </a:prstGeom>
          <a:solidFill>
            <a:srgbClr val="1F4E5F"/>
          </a:solidFill>
          <a:ln/>
        </p:spPr>
      </p:sp>
      <p:sp>
        <p:nvSpPr>
          <p:cNvPr id="20" name="Text 18"/>
          <p:cNvSpPr/>
          <p:nvPr/>
        </p:nvSpPr>
        <p:spPr>
          <a:xfrm>
            <a:off x="9326880" y="317754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dirty="0">
                <a:solidFill>
                  <a:srgbClr val="000000"/>
                </a:solidFill>
              </a:rPr>
              <a:t>📷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7818120" y="3726180"/>
            <a:ext cx="3474720" cy="1760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150" i="1" dirty="0">
                <a:solidFill>
                  <a:srgbClr val="1F4E5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Fotos y reservacion de este dia</a:t>
            </a:r>
            <a:endParaRPr lang="en-US" sz="1150" dirty="0"/>
          </a:p>
        </p:txBody>
      </p:sp>
      <p:sp>
        <p:nvSpPr>
          <p:cNvPr id="22" name="Text 20"/>
          <p:cNvSpPr/>
          <p:nvPr/>
        </p:nvSpPr>
        <p:spPr>
          <a:xfrm>
            <a:off x="9171432" y="6473952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 4 / 14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457200" y="6473952"/>
            <a:ext cx="4572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B605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Sevilla 2026 · #FVSUZV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Sevilla 2026 - Cuadernillo de Viaje</dc:title>
  <dc:subject>PptxGenJS Presentation</dc:subject>
  <dc:creator>Programador de Viajes</dc:creator>
  <cp:lastModifiedBy>Programador de Viajes</cp:lastModifiedBy>
  <cp:revision>1</cp:revision>
  <dcterms:created xsi:type="dcterms:W3CDTF">2026-07-04T04:20:36Z</dcterms:created>
  <dcterms:modified xsi:type="dcterms:W3CDTF">2026-07-04T04:20:36Z</dcterms:modified>
</cp:coreProperties>
</file>